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93" r:id="rId28"/>
  </p:sldIdLst>
  <p:sldSz cx="9144000" cy="5143500" type="screen16x9"/>
  <p:notesSz cx="6858000" cy="9144000"/>
  <p:embeddedFontLst>
    <p:embeddedFont>
      <p:font typeface="Lato" panose="020F0502020204030203" pitchFamily="34" charset="0"/>
      <p:regular r:id="rId30"/>
      <p:bold r:id="rId31"/>
      <p:italic r:id="rId32"/>
      <p:boldItalic r:id="rId33"/>
    </p:embeddedFont>
    <p:embeddedFont>
      <p:font typeface="Merriweather" pitchFamily="2" charset="77"/>
      <p:regular r:id="rId34"/>
      <p:bold r:id="rId35"/>
      <p:italic r:id="rId36"/>
      <p:boldItalic r:id="rId37"/>
    </p:embeddedFont>
    <p:embeddedFont>
      <p:font typeface="Montserrat" pitchFamily="2" charset="77"/>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36E5ED2-2F7E-40C6-9CBF-967166F102CE}">
  <a:tblStyle styleId="{336E5ED2-2F7E-40C6-9CBF-967166F102C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p:restoredTop sz="94694"/>
  </p:normalViewPr>
  <p:slideViewPr>
    <p:cSldViewPr snapToGrid="0">
      <p:cViewPr varScale="1">
        <p:scale>
          <a:sx n="146" d="100"/>
          <a:sy n="146" d="100"/>
        </p:scale>
        <p:origin x="744"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0.fntdata"/><Relationship Id="rId21" Type="http://schemas.openxmlformats.org/officeDocument/2006/relationships/slide" Target="slides/slide19.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font" Target="fonts/font12.fntdata"/></Relationships>
</file>

<file path=ppt/media/image1.jpg>
</file>

<file path=ppt/media/image10.png>
</file>

<file path=ppt/media/image11.png>
</file>

<file path=ppt/media/image12.jpg>
</file>

<file path=ppt/media/image13.jpg>
</file>

<file path=ppt/media/image2.png>
</file>

<file path=ppt/media/image3.jp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d55c7329f7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d55c7329f7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d55c7329f7_0_6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d55c7329f7_0_6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55c7329f7_0_6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55c7329f7_0_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d55c7329f7_0_6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d55c7329f7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d55c7329f7_0_6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d55c7329f7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d55c7329f7_0_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d55c7329f7_0_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d55c7329f7_0_4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d55c7329f7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d55c7329f7_0_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d55c7329f7_0_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e0e713d54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e0e713d54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d55c7329f7_0_8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d55c7329f7_0_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d55c7329f7_0_8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d55c7329f7_0_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55c7329f7_0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55c7329f7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d55c7329f7_0_8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d55c7329f7_0_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e0ea7c561f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e0ea7c561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e0ea7c561f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0" name="Google Shape;430;ge0ea7c561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d5e2ac55e9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d5e2ac55e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d5a9a7e3bc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d5a9a7e3b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d55c7329f7_0_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d55c7329f7_0_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d55c7329f7_0_6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d55c7329f7_0_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d55c7329f7_0_4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d55c7329f7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d55c7329f7_0_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d55c7329f7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d55c7329f7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d55c7329f7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d55c7329f7_0_7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d55c7329f7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d55c7329f7_0_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d55c7329f7_0_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d55c7329f7_0_6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d55c7329f7_0_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d55c7329f7_0_6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d55c7329f7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14"/>
          <p:cNvGrpSpPr/>
          <p:nvPr/>
        </p:nvGrpSpPr>
        <p:grpSpPr>
          <a:xfrm>
            <a:off x="0" y="490"/>
            <a:ext cx="5153705" cy="5134399"/>
            <a:chOff x="0" y="75"/>
            <a:chExt cx="5153705" cy="5152950"/>
          </a:xfrm>
        </p:grpSpPr>
        <p:sp>
          <p:nvSpPr>
            <p:cNvPr id="57" name="Google Shape;57;p14"/>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4"/>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4"/>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4"/>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14"/>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62" name="Google Shape;62;p14"/>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63" name="Google Shape;6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4"/>
        <p:cNvGrpSpPr/>
        <p:nvPr/>
      </p:nvGrpSpPr>
      <p:grpSpPr>
        <a:xfrm>
          <a:off x="0" y="0"/>
          <a:ext cx="0" cy="0"/>
          <a:chOff x="0" y="0"/>
          <a:chExt cx="0" cy="0"/>
        </a:xfrm>
      </p:grpSpPr>
      <p:grpSp>
        <p:nvGrpSpPr>
          <p:cNvPr id="65" name="Google Shape;65;p15"/>
          <p:cNvGrpSpPr/>
          <p:nvPr/>
        </p:nvGrpSpPr>
        <p:grpSpPr>
          <a:xfrm>
            <a:off x="4406400" y="0"/>
            <a:ext cx="4737600" cy="5143065"/>
            <a:chOff x="4406400" y="0"/>
            <a:chExt cx="4737600" cy="5143065"/>
          </a:xfrm>
        </p:grpSpPr>
        <p:sp>
          <p:nvSpPr>
            <p:cNvPr id="66" name="Google Shape;66;p1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15"/>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5" name="Google Shape;85;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6"/>
        <p:cNvGrpSpPr/>
        <p:nvPr/>
      </p:nvGrpSpPr>
      <p:grpSpPr>
        <a:xfrm>
          <a:off x="0" y="0"/>
          <a:ext cx="0" cy="0"/>
          <a:chOff x="0" y="0"/>
          <a:chExt cx="0" cy="0"/>
        </a:xfrm>
      </p:grpSpPr>
      <p:grpSp>
        <p:nvGrpSpPr>
          <p:cNvPr id="87" name="Google Shape;87;p16"/>
          <p:cNvGrpSpPr/>
          <p:nvPr/>
        </p:nvGrpSpPr>
        <p:grpSpPr>
          <a:xfrm>
            <a:off x="0" y="381001"/>
            <a:ext cx="1037850" cy="1016287"/>
            <a:chOff x="0" y="381001"/>
            <a:chExt cx="1037850" cy="1016287"/>
          </a:xfrm>
        </p:grpSpPr>
        <p:sp>
          <p:nvSpPr>
            <p:cNvPr id="88" name="Google Shape;88;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92" name="Google Shape;9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3"/>
        <p:cNvGrpSpPr/>
        <p:nvPr/>
      </p:nvGrpSpPr>
      <p:grpSpPr>
        <a:xfrm>
          <a:off x="0" y="0"/>
          <a:ext cx="0" cy="0"/>
          <a:chOff x="0" y="0"/>
          <a:chExt cx="0" cy="0"/>
        </a:xfrm>
      </p:grpSpPr>
      <p:grpSp>
        <p:nvGrpSpPr>
          <p:cNvPr id="94" name="Google Shape;94;p17"/>
          <p:cNvGrpSpPr/>
          <p:nvPr/>
        </p:nvGrpSpPr>
        <p:grpSpPr>
          <a:xfrm>
            <a:off x="0" y="381001"/>
            <a:ext cx="1037850" cy="1016287"/>
            <a:chOff x="0" y="381001"/>
            <a:chExt cx="1037850" cy="1016287"/>
          </a:xfrm>
        </p:grpSpPr>
        <p:sp>
          <p:nvSpPr>
            <p:cNvPr id="95" name="Google Shape;95;p1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 name="Google Shape;98;p17"/>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99" name="Google Shape;99;p17"/>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00" name="Google Shape;100;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grpSp>
        <p:nvGrpSpPr>
          <p:cNvPr id="102" name="Google Shape;102;p18"/>
          <p:cNvGrpSpPr/>
          <p:nvPr/>
        </p:nvGrpSpPr>
        <p:grpSpPr>
          <a:xfrm>
            <a:off x="0" y="381001"/>
            <a:ext cx="1037850" cy="1016287"/>
            <a:chOff x="0" y="381001"/>
            <a:chExt cx="1037850" cy="1016287"/>
          </a:xfrm>
        </p:grpSpPr>
        <p:sp>
          <p:nvSpPr>
            <p:cNvPr id="103" name="Google Shape;103;p1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7"/>
        <p:cNvGrpSpPr/>
        <p:nvPr/>
      </p:nvGrpSpPr>
      <p:grpSpPr>
        <a:xfrm>
          <a:off x="0" y="0"/>
          <a:ext cx="0" cy="0"/>
          <a:chOff x="0" y="0"/>
          <a:chExt cx="0" cy="0"/>
        </a:xfrm>
      </p:grpSpPr>
      <p:grpSp>
        <p:nvGrpSpPr>
          <p:cNvPr id="108" name="Google Shape;108;p19"/>
          <p:cNvGrpSpPr/>
          <p:nvPr/>
        </p:nvGrpSpPr>
        <p:grpSpPr>
          <a:xfrm>
            <a:off x="0" y="381001"/>
            <a:ext cx="1037850" cy="1016287"/>
            <a:chOff x="0" y="381001"/>
            <a:chExt cx="1037850" cy="1016287"/>
          </a:xfrm>
        </p:grpSpPr>
        <p:sp>
          <p:nvSpPr>
            <p:cNvPr id="109" name="Google Shape;109;p1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19"/>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2" name="Google Shape;112;p19"/>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13" name="Google Shape;113;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4"/>
        <p:cNvGrpSpPr/>
        <p:nvPr/>
      </p:nvGrpSpPr>
      <p:grpSpPr>
        <a:xfrm>
          <a:off x="0" y="0"/>
          <a:ext cx="0" cy="0"/>
          <a:chOff x="0" y="0"/>
          <a:chExt cx="0" cy="0"/>
        </a:xfrm>
      </p:grpSpPr>
      <p:grpSp>
        <p:nvGrpSpPr>
          <p:cNvPr id="115" name="Google Shape;115;p20"/>
          <p:cNvGrpSpPr/>
          <p:nvPr/>
        </p:nvGrpSpPr>
        <p:grpSpPr>
          <a:xfrm>
            <a:off x="4406400" y="0"/>
            <a:ext cx="4737600" cy="5143500"/>
            <a:chOff x="4406400" y="0"/>
            <a:chExt cx="4737600" cy="5143500"/>
          </a:xfrm>
        </p:grpSpPr>
        <p:sp>
          <p:nvSpPr>
            <p:cNvPr id="116" name="Google Shape;116;p20"/>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0"/>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0"/>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0"/>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0"/>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0"/>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134;p20"/>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5" name="Google Shape;135;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6"/>
        <p:cNvGrpSpPr/>
        <p:nvPr/>
      </p:nvGrpSpPr>
      <p:grpSpPr>
        <a:xfrm>
          <a:off x="0" y="0"/>
          <a:ext cx="0" cy="0"/>
          <a:chOff x="0" y="0"/>
          <a:chExt cx="0" cy="0"/>
        </a:xfrm>
      </p:grpSpPr>
      <p:grpSp>
        <p:nvGrpSpPr>
          <p:cNvPr id="137" name="Google Shape;137;p21"/>
          <p:cNvGrpSpPr/>
          <p:nvPr/>
        </p:nvGrpSpPr>
        <p:grpSpPr>
          <a:xfrm>
            <a:off x="0" y="381001"/>
            <a:ext cx="1037850" cy="1016287"/>
            <a:chOff x="0" y="381001"/>
            <a:chExt cx="1037850" cy="1016287"/>
          </a:xfrm>
        </p:grpSpPr>
        <p:sp>
          <p:nvSpPr>
            <p:cNvPr id="138" name="Google Shape;138;p2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21"/>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1" name="Google Shape;141;p21"/>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42" name="Google Shape;142;p21"/>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43" name="Google Shape;143;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4"/>
        <p:cNvGrpSpPr/>
        <p:nvPr/>
      </p:nvGrpSpPr>
      <p:grpSpPr>
        <a:xfrm>
          <a:off x="0" y="0"/>
          <a:ext cx="0" cy="0"/>
          <a:chOff x="0" y="0"/>
          <a:chExt cx="0" cy="0"/>
        </a:xfrm>
      </p:grpSpPr>
      <p:grpSp>
        <p:nvGrpSpPr>
          <p:cNvPr id="145" name="Google Shape;145;p22"/>
          <p:cNvGrpSpPr/>
          <p:nvPr/>
        </p:nvGrpSpPr>
        <p:grpSpPr>
          <a:xfrm>
            <a:off x="0" y="4128572"/>
            <a:ext cx="698925" cy="684657"/>
            <a:chOff x="0" y="3785672"/>
            <a:chExt cx="698925" cy="684657"/>
          </a:xfrm>
        </p:grpSpPr>
        <p:sp>
          <p:nvSpPr>
            <p:cNvPr id="146" name="Google Shape;146;p22"/>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22"/>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300"/>
              <a:buNone/>
              <a:defRPr/>
            </a:lvl1pPr>
          </a:lstStyle>
          <a:p>
            <a:endParaRPr/>
          </a:p>
        </p:txBody>
      </p:sp>
      <p:sp>
        <p:nvSpPr>
          <p:cNvPr id="149" name="Google Shape;149;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0"/>
        <p:cNvGrpSpPr/>
        <p:nvPr/>
      </p:nvGrpSpPr>
      <p:grpSpPr>
        <a:xfrm>
          <a:off x="0" y="0"/>
          <a:ext cx="0" cy="0"/>
          <a:chOff x="0" y="0"/>
          <a:chExt cx="0" cy="0"/>
        </a:xfrm>
      </p:grpSpPr>
      <p:grpSp>
        <p:nvGrpSpPr>
          <p:cNvPr id="151" name="Google Shape;151;p23"/>
          <p:cNvGrpSpPr/>
          <p:nvPr/>
        </p:nvGrpSpPr>
        <p:grpSpPr>
          <a:xfrm>
            <a:off x="4406400" y="0"/>
            <a:ext cx="4737600" cy="5143065"/>
            <a:chOff x="4406400" y="0"/>
            <a:chExt cx="4737600" cy="5143065"/>
          </a:xfrm>
        </p:grpSpPr>
        <p:sp>
          <p:nvSpPr>
            <p:cNvPr id="152" name="Google Shape;152;p2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 name="Google Shape;170;p23"/>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71" name="Google Shape;171;p23"/>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72" name="Google Shape;17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3"/>
        <p:cNvGrpSpPr/>
        <p:nvPr/>
      </p:nvGrpSpPr>
      <p:grpSpPr>
        <a:xfrm>
          <a:off x="0" y="0"/>
          <a:ext cx="0" cy="0"/>
          <a:chOff x="0" y="0"/>
          <a:chExt cx="0" cy="0"/>
        </a:xfrm>
      </p:grpSpPr>
      <p:sp>
        <p:nvSpPr>
          <p:cNvPr id="174" name="Google Shape;17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push/>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transition spd="med">
    <p:push/>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8"/>
        <p:cNvGrpSpPr/>
        <p:nvPr/>
      </p:nvGrpSpPr>
      <p:grpSpPr>
        <a:xfrm>
          <a:off x="0" y="0"/>
          <a:ext cx="0" cy="0"/>
          <a:chOff x="0" y="0"/>
          <a:chExt cx="0" cy="0"/>
        </a:xfrm>
      </p:grpSpPr>
      <p:sp>
        <p:nvSpPr>
          <p:cNvPr id="181" name="Google Shape;181;p25"/>
          <p:cNvSpPr txBox="1">
            <a:spLocks noGrp="1"/>
          </p:cNvSpPr>
          <p:nvPr>
            <p:ph type="subTitle" idx="1"/>
          </p:nvPr>
        </p:nvSpPr>
        <p:spPr>
          <a:xfrm>
            <a:off x="3312756" y="2170082"/>
            <a:ext cx="3470700" cy="506100"/>
          </a:xfrm>
          <a:prstGeom prst="rect">
            <a:avLst/>
          </a:prstGeom>
        </p:spPr>
        <p:txBody>
          <a:bodyPr spcFirstLastPara="1" wrap="square" lIns="91425" tIns="91425" rIns="91425" bIns="91425" anchor="t" anchorCtr="0">
            <a:normAutofit fontScale="25000" lnSpcReduction="20000"/>
          </a:bodyPr>
          <a:lstStyle/>
          <a:p>
            <a:pPr marL="0" lvl="0" indent="0" algn="ctr" rtl="0">
              <a:lnSpc>
                <a:spcPct val="115000"/>
              </a:lnSpc>
              <a:spcBef>
                <a:spcPts val="100"/>
              </a:spcBef>
              <a:spcAft>
                <a:spcPts val="0"/>
              </a:spcAft>
              <a:buNone/>
            </a:pPr>
            <a:r>
              <a:rPr lang="en" sz="9100" b="1" dirty="0">
                <a:solidFill>
                  <a:srgbClr val="000000"/>
                </a:solidFill>
                <a:latin typeface="Montserrat"/>
                <a:ea typeface="Montserrat"/>
                <a:cs typeface="Montserrat"/>
                <a:sym typeface="Montserrat"/>
              </a:rPr>
              <a:t>Project Presentation</a:t>
            </a:r>
            <a:endParaRPr sz="9100" b="1" dirty="0">
              <a:solidFill>
                <a:srgbClr val="000000"/>
              </a:solidFill>
              <a:latin typeface="Montserrat"/>
              <a:ea typeface="Montserrat"/>
              <a:cs typeface="Montserrat"/>
              <a:sym typeface="Montserrat"/>
            </a:endParaRPr>
          </a:p>
          <a:p>
            <a:pPr marL="0" lvl="0" indent="0" algn="ctr" rtl="0">
              <a:lnSpc>
                <a:spcPct val="115000"/>
              </a:lnSpc>
              <a:spcBef>
                <a:spcPts val="100"/>
              </a:spcBef>
              <a:spcAft>
                <a:spcPts val="0"/>
              </a:spcAft>
              <a:buNone/>
            </a:pPr>
            <a:endParaRPr sz="7600" b="1" dirty="0">
              <a:solidFill>
                <a:srgbClr val="000000"/>
              </a:solidFill>
              <a:latin typeface="Montserrat"/>
              <a:ea typeface="Montserrat"/>
              <a:cs typeface="Montserrat"/>
              <a:sym typeface="Montserrat"/>
            </a:endParaRPr>
          </a:p>
          <a:p>
            <a:pPr marL="0" lvl="0" indent="0" algn="ctr" rtl="0">
              <a:spcBef>
                <a:spcPts val="0"/>
              </a:spcBef>
              <a:spcAft>
                <a:spcPts val="0"/>
              </a:spcAft>
              <a:buNone/>
            </a:pPr>
            <a:r>
              <a:rPr lang="en" sz="10000" b="1" dirty="0">
                <a:solidFill>
                  <a:srgbClr val="000000"/>
                </a:solidFill>
                <a:latin typeface="Times New Roman"/>
                <a:ea typeface="Times New Roman"/>
                <a:cs typeface="Times New Roman"/>
                <a:sym typeface="Times New Roman"/>
              </a:rPr>
              <a:t>IOT Based Smart Baby Cradle</a:t>
            </a:r>
            <a:endParaRPr sz="10000" b="1" dirty="0">
              <a:solidFill>
                <a:srgbClr val="000000"/>
              </a:solidFill>
              <a:latin typeface="Times New Roman"/>
              <a:ea typeface="Times New Roman"/>
              <a:cs typeface="Times New Roman"/>
              <a:sym typeface="Times New Roman"/>
            </a:endParaRPr>
          </a:p>
          <a:p>
            <a:pPr marL="0" lvl="0" indent="0" algn="ctr" rtl="0">
              <a:lnSpc>
                <a:spcPct val="115000"/>
              </a:lnSpc>
              <a:spcBef>
                <a:spcPts val="0"/>
              </a:spcBef>
              <a:spcAft>
                <a:spcPts val="0"/>
              </a:spcAft>
              <a:buNone/>
            </a:pPr>
            <a:endParaRPr sz="3000" dirty="0">
              <a:solidFill>
                <a:srgbClr val="0000FF"/>
              </a:solidFill>
              <a:latin typeface="Arial"/>
              <a:ea typeface="Arial"/>
              <a:cs typeface="Arial"/>
              <a:sym typeface="Arial"/>
            </a:endParaRPr>
          </a:p>
          <a:p>
            <a:pPr marL="0" lvl="0" indent="0" algn="l" rtl="0">
              <a:spcBef>
                <a:spcPts val="0"/>
              </a:spcBef>
              <a:spcAft>
                <a:spcPts val="0"/>
              </a:spcAft>
              <a:buNone/>
            </a:pPr>
            <a:endParaRPr dirty="0">
              <a:solidFill>
                <a:srgbClr val="3C78D8"/>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4"/>
          <p:cNvSpPr txBox="1">
            <a:spLocks noGrp="1"/>
          </p:cNvSpPr>
          <p:nvPr>
            <p:ph type="title"/>
          </p:nvPr>
        </p:nvSpPr>
        <p:spPr>
          <a:xfrm>
            <a:off x="1297500" y="131100"/>
            <a:ext cx="3436800" cy="69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100"/>
              <a:t>Camera Sensor</a:t>
            </a:r>
            <a:endParaRPr sz="3100"/>
          </a:p>
        </p:txBody>
      </p:sp>
      <p:sp>
        <p:nvSpPr>
          <p:cNvPr id="246" name="Google Shape;246;p34"/>
          <p:cNvSpPr txBox="1">
            <a:spLocks noGrp="1"/>
          </p:cNvSpPr>
          <p:nvPr>
            <p:ph type="body" idx="1"/>
          </p:nvPr>
        </p:nvSpPr>
        <p:spPr>
          <a:xfrm>
            <a:off x="474125" y="769950"/>
            <a:ext cx="6143100" cy="38481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400">
                <a:latin typeface="Montserrat"/>
                <a:ea typeface="Montserrat"/>
                <a:cs typeface="Montserrat"/>
                <a:sym typeface="Montserrat"/>
              </a:rPr>
              <a:t>            This The Raspberry Pi High Definition (HD) Camera Board connects to any Raspberry Pi or Compute Module, allowing you to create HD video and still photographs. </a:t>
            </a:r>
            <a:endParaRPr sz="1400">
              <a:latin typeface="Montserrat"/>
              <a:ea typeface="Montserrat"/>
              <a:cs typeface="Montserrat"/>
              <a:sym typeface="Montserrat"/>
            </a:endParaRPr>
          </a:p>
          <a:p>
            <a:pPr marL="457200" lvl="0" indent="-317500" algn="l" rtl="0">
              <a:lnSpc>
                <a:spcPct val="115000"/>
              </a:lnSpc>
              <a:spcBef>
                <a:spcPts val="1200"/>
              </a:spcBef>
              <a:spcAft>
                <a:spcPts val="0"/>
              </a:spcAft>
              <a:buSzPts val="1400"/>
              <a:buFont typeface="Montserrat"/>
              <a:buChar char="●"/>
            </a:pPr>
            <a:r>
              <a:rPr lang="en" sz="1400">
                <a:latin typeface="Montserrat"/>
                <a:ea typeface="Montserrat"/>
                <a:cs typeface="Montserrat"/>
                <a:sym typeface="Montserrat"/>
              </a:rPr>
              <a:t>This Sensor Is used for capturing real time image capturing. </a:t>
            </a:r>
            <a:endParaRPr sz="1400">
              <a:latin typeface="Montserrat"/>
              <a:ea typeface="Montserrat"/>
              <a:cs typeface="Montserrat"/>
              <a:sym typeface="Montserrat"/>
            </a:endParaRPr>
          </a:p>
          <a:p>
            <a:pPr marL="457200" lvl="0" indent="-317500" algn="l" rtl="0">
              <a:lnSpc>
                <a:spcPct val="115000"/>
              </a:lnSpc>
              <a:spcBef>
                <a:spcPts val="0"/>
              </a:spcBef>
              <a:spcAft>
                <a:spcPts val="0"/>
              </a:spcAft>
              <a:buSzPts val="1400"/>
              <a:buFont typeface="Montserrat"/>
              <a:buChar char="●"/>
            </a:pPr>
            <a:r>
              <a:rPr lang="en" sz="1400">
                <a:latin typeface="Montserrat"/>
                <a:ea typeface="Montserrat"/>
                <a:cs typeface="Montserrat"/>
                <a:sym typeface="Montserrat"/>
              </a:rPr>
              <a:t>It is also used for live video capture  from remote place. </a:t>
            </a:r>
            <a:endParaRPr sz="1400">
              <a:latin typeface="Montserrat"/>
              <a:ea typeface="Montserrat"/>
              <a:cs typeface="Montserrat"/>
              <a:sym typeface="Montserrat"/>
            </a:endParaRPr>
          </a:p>
          <a:p>
            <a:pPr marL="457200" lvl="0" indent="-317500" algn="l" rtl="0">
              <a:lnSpc>
                <a:spcPct val="115000"/>
              </a:lnSpc>
              <a:spcBef>
                <a:spcPts val="0"/>
              </a:spcBef>
              <a:spcAft>
                <a:spcPts val="0"/>
              </a:spcAft>
              <a:buSzPts val="1400"/>
              <a:buFont typeface="Montserrat"/>
              <a:buChar char="●"/>
            </a:pPr>
            <a:r>
              <a:rPr lang="en" sz="1400">
                <a:latin typeface="Montserrat"/>
                <a:ea typeface="Montserrat"/>
                <a:cs typeface="Montserrat"/>
                <a:sym typeface="Montserrat"/>
              </a:rPr>
              <a:t>This Sensor Identifies weather the baby is in cradle or not  and sends relevant signal to the system</a:t>
            </a:r>
            <a:endParaRPr sz="1400">
              <a:latin typeface="Montserrat"/>
              <a:ea typeface="Montserrat"/>
              <a:cs typeface="Montserrat"/>
              <a:sym typeface="Montserrat"/>
            </a:endParaRPr>
          </a:p>
          <a:p>
            <a:pPr marL="457200" lvl="0" indent="-317500" algn="l" rtl="0">
              <a:lnSpc>
                <a:spcPct val="115000"/>
              </a:lnSpc>
              <a:spcBef>
                <a:spcPts val="0"/>
              </a:spcBef>
              <a:spcAft>
                <a:spcPts val="0"/>
              </a:spcAft>
              <a:buSzPts val="1400"/>
              <a:buFont typeface="Montserrat"/>
              <a:buChar char="●"/>
            </a:pPr>
            <a:r>
              <a:rPr lang="en" sz="1400">
                <a:latin typeface="Montserrat"/>
                <a:ea typeface="Montserrat"/>
                <a:cs typeface="Montserrat"/>
                <a:sym typeface="Montserrat"/>
              </a:rPr>
              <a:t>Dimensions: 25mm x 20mm x 9mm</a:t>
            </a:r>
            <a:endParaRPr sz="1400">
              <a:latin typeface="Montserrat"/>
              <a:ea typeface="Montserrat"/>
              <a:cs typeface="Montserrat"/>
              <a:sym typeface="Montserrat"/>
            </a:endParaRPr>
          </a:p>
          <a:p>
            <a:pPr marL="457200" lvl="0" indent="-317500" algn="l" rtl="0">
              <a:lnSpc>
                <a:spcPct val="115000"/>
              </a:lnSpc>
              <a:spcBef>
                <a:spcPts val="0"/>
              </a:spcBef>
              <a:spcAft>
                <a:spcPts val="0"/>
              </a:spcAft>
              <a:buSzPts val="1400"/>
              <a:buFont typeface="Montserrat"/>
              <a:buChar char="●"/>
            </a:pPr>
            <a:r>
              <a:rPr lang="en" sz="1400">
                <a:latin typeface="Montserrat"/>
                <a:ea typeface="Montserrat"/>
                <a:cs typeface="Montserrat"/>
                <a:sym typeface="Montserrat"/>
              </a:rPr>
              <a:t>5MP resolution</a:t>
            </a:r>
            <a:endParaRPr sz="1400">
              <a:latin typeface="Montserrat"/>
              <a:ea typeface="Montserrat"/>
              <a:cs typeface="Montserrat"/>
              <a:sym typeface="Montserrat"/>
            </a:endParaRPr>
          </a:p>
          <a:p>
            <a:pPr marL="457200" lvl="0" indent="-317500" algn="l" rtl="0">
              <a:lnSpc>
                <a:spcPct val="115000"/>
              </a:lnSpc>
              <a:spcBef>
                <a:spcPts val="0"/>
              </a:spcBef>
              <a:spcAft>
                <a:spcPts val="0"/>
              </a:spcAft>
              <a:buSzPts val="1400"/>
              <a:buFont typeface="Montserrat"/>
              <a:buChar char="●"/>
            </a:pPr>
            <a:r>
              <a:rPr lang="en" sz="1400">
                <a:latin typeface="Montserrat"/>
                <a:ea typeface="Montserrat"/>
                <a:cs typeface="Montserrat"/>
                <a:sym typeface="Montserrat"/>
              </a:rPr>
              <a:t>2592 x 1944 pixel static images</a:t>
            </a:r>
            <a:endParaRPr sz="1400">
              <a:latin typeface="Montserrat"/>
              <a:ea typeface="Montserrat"/>
              <a:cs typeface="Montserrat"/>
              <a:sym typeface="Montserrat"/>
            </a:endParaRPr>
          </a:p>
          <a:p>
            <a:pPr marL="457200" lvl="0" indent="-317500" algn="l" rtl="0">
              <a:lnSpc>
                <a:spcPct val="100000"/>
              </a:lnSpc>
              <a:spcBef>
                <a:spcPts val="0"/>
              </a:spcBef>
              <a:spcAft>
                <a:spcPts val="0"/>
              </a:spcAft>
              <a:buSzPts val="1400"/>
              <a:buFont typeface="Montserrat"/>
              <a:buChar char="●"/>
            </a:pPr>
            <a:r>
              <a:rPr lang="en" sz="1400">
                <a:latin typeface="Montserrat"/>
                <a:ea typeface="Montserrat"/>
                <a:cs typeface="Montserrat"/>
                <a:sym typeface="Montserrat"/>
              </a:rPr>
              <a:t>1080p30 video</a:t>
            </a:r>
            <a:endParaRPr sz="1400">
              <a:latin typeface="Montserrat"/>
              <a:ea typeface="Montserrat"/>
              <a:cs typeface="Montserrat"/>
              <a:sym typeface="Montserrat"/>
            </a:endParaRPr>
          </a:p>
          <a:p>
            <a:pPr marL="0" lvl="0" indent="0" algn="l" rtl="0">
              <a:spcBef>
                <a:spcPts val="1200"/>
              </a:spcBef>
              <a:spcAft>
                <a:spcPts val="0"/>
              </a:spcAft>
              <a:buNone/>
            </a:pPr>
            <a:r>
              <a:rPr lang="en" sz="1400">
                <a:latin typeface="Montserrat"/>
                <a:ea typeface="Montserrat"/>
                <a:cs typeface="Montserrat"/>
                <a:sym typeface="Montserrat"/>
              </a:rPr>
              <a:t>This module is only capable of taking pictures and video, not sound</a:t>
            </a:r>
            <a:endParaRPr sz="1400">
              <a:latin typeface="Montserrat"/>
              <a:ea typeface="Montserrat"/>
              <a:cs typeface="Montserrat"/>
              <a:sym typeface="Montserrat"/>
            </a:endParaRPr>
          </a:p>
          <a:p>
            <a:pPr marL="0" lvl="0" indent="0" algn="l" rtl="0">
              <a:spcBef>
                <a:spcPts val="1200"/>
              </a:spcBef>
              <a:spcAft>
                <a:spcPts val="1200"/>
              </a:spcAft>
              <a:buNone/>
            </a:pPr>
            <a:endParaRPr sz="1400"/>
          </a:p>
        </p:txBody>
      </p:sp>
      <p:pic>
        <p:nvPicPr>
          <p:cNvPr id="247" name="Google Shape;247;p34"/>
          <p:cNvPicPr preferRelativeResize="0"/>
          <p:nvPr/>
        </p:nvPicPr>
        <p:blipFill>
          <a:blip r:embed="rId3">
            <a:alphaModFix/>
          </a:blip>
          <a:stretch>
            <a:fillRect/>
          </a:stretch>
        </p:blipFill>
        <p:spPr>
          <a:xfrm>
            <a:off x="6617225" y="1724725"/>
            <a:ext cx="2320050" cy="2697400"/>
          </a:xfrm>
          <a:prstGeom prst="rect">
            <a:avLst/>
          </a:prstGeom>
          <a:noFill/>
          <a:ln>
            <a:noFill/>
          </a:ln>
          <a:effectLst>
            <a:outerShdw blurRad="57150" dist="19050" dir="5340000" algn="bl" rotWithShape="0">
              <a:schemeClr val="lt1">
                <a:alpha val="55000"/>
              </a:scheme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5"/>
          <p:cNvSpPr txBox="1">
            <a:spLocks noGrp="1"/>
          </p:cNvSpPr>
          <p:nvPr>
            <p:ph type="title"/>
          </p:nvPr>
        </p:nvSpPr>
        <p:spPr>
          <a:xfrm>
            <a:off x="1297500" y="373700"/>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endParaRPr sz="1200">
              <a:solidFill>
                <a:srgbClr val="000000"/>
              </a:solidFill>
              <a:highlight>
                <a:srgbClr val="F3F3F3"/>
              </a:highlight>
              <a:latin typeface="Arial"/>
              <a:ea typeface="Arial"/>
              <a:cs typeface="Arial"/>
              <a:sym typeface="Arial"/>
            </a:endParaRPr>
          </a:p>
          <a:p>
            <a:pPr marL="0" lvl="0" indent="0" algn="l" rtl="0">
              <a:spcBef>
                <a:spcPts val="0"/>
              </a:spcBef>
              <a:spcAft>
                <a:spcPts val="0"/>
              </a:spcAft>
              <a:buNone/>
            </a:pPr>
            <a:r>
              <a:rPr lang="en"/>
              <a:t>Servo Motor </a:t>
            </a:r>
            <a:endParaRPr/>
          </a:p>
        </p:txBody>
      </p:sp>
      <p:sp>
        <p:nvSpPr>
          <p:cNvPr id="253" name="Google Shape;253;p35"/>
          <p:cNvSpPr txBox="1">
            <a:spLocks noGrp="1"/>
          </p:cNvSpPr>
          <p:nvPr>
            <p:ph type="body" idx="1"/>
          </p:nvPr>
        </p:nvSpPr>
        <p:spPr>
          <a:xfrm>
            <a:off x="711450" y="1364300"/>
            <a:ext cx="7941300" cy="3407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sz="1400">
                <a:latin typeface="Montserrat"/>
                <a:ea typeface="Montserrat"/>
                <a:cs typeface="Montserrat"/>
                <a:sym typeface="Montserrat"/>
              </a:rPr>
              <a:t>This work required a low speed D.C. motor working in the range of 6 to 12 volts. The motor chosen should have high torque and specifications as follow:-</a:t>
            </a:r>
            <a:endParaRPr sz="1400">
              <a:latin typeface="Montserrat"/>
              <a:ea typeface="Montserrat"/>
              <a:cs typeface="Montserrat"/>
              <a:sym typeface="Montserrat"/>
            </a:endParaRPr>
          </a:p>
          <a:p>
            <a:pPr marL="0" lvl="0" indent="0" algn="l" rtl="0">
              <a:lnSpc>
                <a:spcPct val="100000"/>
              </a:lnSpc>
              <a:spcBef>
                <a:spcPts val="1200"/>
              </a:spcBef>
              <a:spcAft>
                <a:spcPts val="0"/>
              </a:spcAft>
              <a:buNone/>
            </a:pPr>
            <a:r>
              <a:rPr lang="en" sz="1400">
                <a:latin typeface="Montserrat"/>
                <a:ea typeface="Montserrat"/>
                <a:cs typeface="Montserrat"/>
                <a:sym typeface="Montserrat"/>
              </a:rPr>
              <a:t>          • No Load Speed: 78 RPM. </a:t>
            </a:r>
            <a:endParaRPr sz="1400">
              <a:latin typeface="Montserrat"/>
              <a:ea typeface="Montserrat"/>
              <a:cs typeface="Montserrat"/>
              <a:sym typeface="Montserrat"/>
            </a:endParaRPr>
          </a:p>
          <a:p>
            <a:pPr marL="0" lvl="0" indent="0" algn="l" rtl="0">
              <a:lnSpc>
                <a:spcPct val="100000"/>
              </a:lnSpc>
              <a:spcBef>
                <a:spcPts val="1200"/>
              </a:spcBef>
              <a:spcAft>
                <a:spcPts val="0"/>
              </a:spcAft>
              <a:buNone/>
            </a:pPr>
            <a:r>
              <a:rPr lang="en" sz="1400">
                <a:latin typeface="Montserrat"/>
                <a:ea typeface="Montserrat"/>
                <a:cs typeface="Montserrat"/>
                <a:sym typeface="Montserrat"/>
              </a:rPr>
              <a:t>          • Rated-Torque: 55 kgf.cm.</a:t>
            </a:r>
            <a:endParaRPr sz="1400">
              <a:latin typeface="Montserrat"/>
              <a:ea typeface="Montserrat"/>
              <a:cs typeface="Montserrat"/>
              <a:sym typeface="Montserrat"/>
            </a:endParaRPr>
          </a:p>
          <a:p>
            <a:pPr marL="0" lvl="0" indent="0" algn="l" rtl="0">
              <a:lnSpc>
                <a:spcPct val="100000"/>
              </a:lnSpc>
              <a:spcBef>
                <a:spcPts val="1200"/>
              </a:spcBef>
              <a:spcAft>
                <a:spcPts val="0"/>
              </a:spcAft>
              <a:buNone/>
            </a:pPr>
            <a:r>
              <a:rPr lang="en" sz="1400">
                <a:latin typeface="Montserrat"/>
                <a:ea typeface="Montserrat"/>
                <a:cs typeface="Montserrat"/>
                <a:sym typeface="Montserrat"/>
              </a:rPr>
              <a:t>          • Reduction-ratio: 1/181.</a:t>
            </a:r>
            <a:endParaRPr sz="1400">
              <a:latin typeface="Montserrat"/>
              <a:ea typeface="Montserrat"/>
              <a:cs typeface="Montserrat"/>
              <a:sym typeface="Montserrat"/>
            </a:endParaRPr>
          </a:p>
          <a:p>
            <a:pPr marL="0" lvl="0" indent="0" algn="l" rtl="0">
              <a:lnSpc>
                <a:spcPct val="100000"/>
              </a:lnSpc>
              <a:spcBef>
                <a:spcPts val="1200"/>
              </a:spcBef>
              <a:spcAft>
                <a:spcPts val="0"/>
              </a:spcAft>
              <a:buNone/>
            </a:pPr>
            <a:r>
              <a:rPr lang="en" sz="1400">
                <a:latin typeface="Montserrat"/>
                <a:ea typeface="Montserrat"/>
                <a:cs typeface="Montserrat"/>
                <a:sym typeface="Montserrat"/>
              </a:rPr>
              <a:t>          • Direction: CW &amp; CCW. </a:t>
            </a:r>
            <a:endParaRPr sz="1400">
              <a:latin typeface="Montserrat"/>
              <a:ea typeface="Montserrat"/>
              <a:cs typeface="Montserrat"/>
              <a:sym typeface="Montserrat"/>
            </a:endParaRPr>
          </a:p>
          <a:p>
            <a:pPr marL="0" lvl="0" indent="0" algn="l" rtl="0">
              <a:lnSpc>
                <a:spcPct val="100000"/>
              </a:lnSpc>
              <a:spcBef>
                <a:spcPts val="1200"/>
              </a:spcBef>
              <a:spcAft>
                <a:spcPts val="0"/>
              </a:spcAft>
              <a:buNone/>
            </a:pPr>
            <a:r>
              <a:rPr lang="en" sz="1400">
                <a:latin typeface="Montserrat"/>
                <a:ea typeface="Montserrat"/>
                <a:cs typeface="Montserrat"/>
                <a:sym typeface="Montserrat"/>
              </a:rPr>
              <a:t>          • Low noise: dB&lt;45.</a:t>
            </a:r>
            <a:endParaRPr sz="1400">
              <a:latin typeface="Montserrat"/>
              <a:ea typeface="Montserrat"/>
              <a:cs typeface="Montserrat"/>
              <a:sym typeface="Montserrat"/>
            </a:endParaRPr>
          </a:p>
          <a:p>
            <a:pPr marL="0" lvl="0" indent="0" algn="l" rtl="0">
              <a:spcBef>
                <a:spcPts val="1200"/>
              </a:spcBef>
              <a:spcAft>
                <a:spcPts val="1200"/>
              </a:spcAft>
              <a:buNone/>
            </a:pPr>
            <a:endParaRPr/>
          </a:p>
        </p:txBody>
      </p:sp>
      <p:pic>
        <p:nvPicPr>
          <p:cNvPr id="254" name="Google Shape;254;p35"/>
          <p:cNvPicPr preferRelativeResize="0"/>
          <p:nvPr/>
        </p:nvPicPr>
        <p:blipFill>
          <a:blip r:embed="rId3">
            <a:alphaModFix/>
          </a:blip>
          <a:stretch>
            <a:fillRect/>
          </a:stretch>
        </p:blipFill>
        <p:spPr>
          <a:xfrm>
            <a:off x="5026775" y="2259575"/>
            <a:ext cx="3064201" cy="2402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Sound Sensor </a:t>
            </a:r>
            <a:endParaRPr/>
          </a:p>
        </p:txBody>
      </p:sp>
      <p:sp>
        <p:nvSpPr>
          <p:cNvPr id="260" name="Google Shape;260;p36"/>
          <p:cNvSpPr txBox="1">
            <a:spLocks noGrp="1"/>
          </p:cNvSpPr>
          <p:nvPr>
            <p:ph type="body" idx="1"/>
          </p:nvPr>
        </p:nvSpPr>
        <p:spPr>
          <a:xfrm>
            <a:off x="1297500" y="1158900"/>
            <a:ext cx="7038900" cy="383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ontserrat"/>
                <a:ea typeface="Montserrat"/>
                <a:cs typeface="Montserrat"/>
                <a:sym typeface="Montserrat"/>
              </a:rPr>
              <a:t>The sensor has 3 main components on its circuit board. First, the sensor unit at the front of the module which measures the area physically and sends an analog signal to the second unit, the amplifier. The amplifier amplifies the signal, according to the resistant value of the potentiometer, and sends the signal to the analog output of the module.</a:t>
            </a:r>
            <a:endParaRPr>
              <a:latin typeface="Montserrat"/>
              <a:ea typeface="Montserrat"/>
              <a:cs typeface="Montserrat"/>
              <a:sym typeface="Montserrat"/>
            </a:endParaRPr>
          </a:p>
          <a:p>
            <a:pPr marL="0" lvl="0" indent="0" algn="l" rtl="0">
              <a:spcBef>
                <a:spcPts val="1200"/>
              </a:spcBef>
              <a:spcAft>
                <a:spcPts val="1200"/>
              </a:spcAft>
              <a:buNone/>
            </a:pPr>
            <a:r>
              <a:rPr lang="en">
                <a:latin typeface="Montserrat"/>
                <a:ea typeface="Montserrat"/>
                <a:cs typeface="Montserrat"/>
                <a:sym typeface="Montserrat"/>
              </a:rPr>
              <a:t>The third component is a comparator which switches the digital out and the LED if the signal falls under a specific value. You can control the sensitivity by adjusting the potentiometer.</a:t>
            </a:r>
            <a:endParaRPr>
              <a:latin typeface="Montserrat"/>
              <a:ea typeface="Montserrat"/>
              <a:cs typeface="Montserrat"/>
              <a:sym typeface="Montserrat"/>
            </a:endParaRPr>
          </a:p>
        </p:txBody>
      </p:sp>
      <p:pic>
        <p:nvPicPr>
          <p:cNvPr id="261" name="Google Shape;261;p36"/>
          <p:cNvPicPr preferRelativeResize="0"/>
          <p:nvPr/>
        </p:nvPicPr>
        <p:blipFill rotWithShape="1">
          <a:blip r:embed="rId3">
            <a:alphaModFix/>
          </a:blip>
          <a:srcRect l="9665" b="9665"/>
          <a:stretch/>
        </p:blipFill>
        <p:spPr>
          <a:xfrm>
            <a:off x="5178550" y="3360625"/>
            <a:ext cx="3072676" cy="1586451"/>
          </a:xfrm>
          <a:prstGeom prst="rect">
            <a:avLst/>
          </a:prstGeom>
          <a:noFill/>
          <a:ln>
            <a:noFill/>
          </a:ln>
        </p:spPr>
      </p:pic>
      <p:pic>
        <p:nvPicPr>
          <p:cNvPr id="262" name="Google Shape;262;p36"/>
          <p:cNvPicPr preferRelativeResize="0"/>
          <p:nvPr/>
        </p:nvPicPr>
        <p:blipFill rotWithShape="1">
          <a:blip r:embed="rId4">
            <a:alphaModFix/>
          </a:blip>
          <a:srcRect l="-2698" t="-5396" r="-2698"/>
          <a:stretch/>
        </p:blipFill>
        <p:spPr>
          <a:xfrm>
            <a:off x="1297500" y="3229275"/>
            <a:ext cx="3374202" cy="1765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7"/>
          <p:cNvSpPr txBox="1">
            <a:spLocks noGrp="1"/>
          </p:cNvSpPr>
          <p:nvPr>
            <p:ph type="title"/>
          </p:nvPr>
        </p:nvSpPr>
        <p:spPr>
          <a:xfrm>
            <a:off x="1297500" y="393750"/>
            <a:ext cx="7038900" cy="679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UV Light For Disinfection</a:t>
            </a:r>
            <a:endParaRPr/>
          </a:p>
        </p:txBody>
      </p:sp>
      <p:sp>
        <p:nvSpPr>
          <p:cNvPr id="268" name="Google Shape;268;p37"/>
          <p:cNvSpPr txBox="1">
            <a:spLocks noGrp="1"/>
          </p:cNvSpPr>
          <p:nvPr>
            <p:ph type="body" idx="1"/>
          </p:nvPr>
        </p:nvSpPr>
        <p:spPr>
          <a:xfrm>
            <a:off x="520650" y="1614900"/>
            <a:ext cx="8116800" cy="3244500"/>
          </a:xfrm>
          <a:prstGeom prst="rect">
            <a:avLst/>
          </a:prstGeom>
        </p:spPr>
        <p:txBody>
          <a:bodyPr spcFirstLastPara="1" wrap="square" lIns="91425" tIns="91425" rIns="91425" bIns="91425" anchor="t" anchorCtr="0">
            <a:normAutofit fontScale="92500" lnSpcReduction="20000"/>
          </a:bodyPr>
          <a:lstStyle/>
          <a:p>
            <a:pPr marL="457200" lvl="0" indent="-304958" algn="just" rtl="0">
              <a:spcBef>
                <a:spcPts val="0"/>
              </a:spcBef>
              <a:spcAft>
                <a:spcPts val="0"/>
              </a:spcAft>
              <a:buClr>
                <a:srgbClr val="FFFFFF"/>
              </a:buClr>
              <a:buSzPct val="100000"/>
              <a:buFont typeface="Montserrat"/>
              <a:buChar char="❖"/>
            </a:pPr>
            <a:r>
              <a:rPr lang="en">
                <a:solidFill>
                  <a:srgbClr val="FFFFFF"/>
                </a:solidFill>
                <a:latin typeface="Montserrat"/>
                <a:ea typeface="Montserrat"/>
                <a:cs typeface="Montserrat"/>
                <a:sym typeface="Montserrat"/>
              </a:rPr>
              <a:t>The </a:t>
            </a:r>
            <a:r>
              <a:rPr lang="en" b="1">
                <a:solidFill>
                  <a:srgbClr val="FFFFFF"/>
                </a:solidFill>
                <a:latin typeface="Montserrat"/>
                <a:ea typeface="Montserrat"/>
                <a:cs typeface="Montserrat"/>
                <a:sym typeface="Montserrat"/>
              </a:rPr>
              <a:t>UV light</a:t>
            </a:r>
            <a:r>
              <a:rPr lang="en">
                <a:solidFill>
                  <a:srgbClr val="FFFFFF"/>
                </a:solidFill>
                <a:latin typeface="Montserrat"/>
                <a:ea typeface="Montserrat"/>
                <a:cs typeface="Montserrat"/>
                <a:sym typeface="Montserrat"/>
              </a:rPr>
              <a:t> can emit an </a:t>
            </a:r>
            <a:r>
              <a:rPr lang="en" b="1">
                <a:solidFill>
                  <a:srgbClr val="FFFFFF"/>
                </a:solidFill>
                <a:latin typeface="Montserrat"/>
                <a:ea typeface="Montserrat"/>
                <a:cs typeface="Montserrat"/>
                <a:sym typeface="Montserrat"/>
              </a:rPr>
              <a:t>ultraviolet</a:t>
            </a:r>
            <a:r>
              <a:rPr lang="en">
                <a:solidFill>
                  <a:srgbClr val="FFFFFF"/>
                </a:solidFill>
                <a:latin typeface="Montserrat"/>
                <a:ea typeface="Montserrat"/>
                <a:cs typeface="Montserrat"/>
                <a:sym typeface="Montserrat"/>
              </a:rPr>
              <a:t> ray with a wavelength of 253.7nm, which kills the bacterial viruses within a few seconds and the </a:t>
            </a:r>
            <a:r>
              <a:rPr lang="en" b="1">
                <a:solidFill>
                  <a:srgbClr val="FFFFFF"/>
                </a:solidFill>
                <a:latin typeface="Montserrat"/>
                <a:ea typeface="Montserrat"/>
                <a:cs typeface="Montserrat"/>
                <a:sym typeface="Montserrat"/>
              </a:rPr>
              <a:t>sterilization</a:t>
            </a:r>
            <a:r>
              <a:rPr lang="en">
                <a:solidFill>
                  <a:srgbClr val="FFFFFF"/>
                </a:solidFill>
                <a:latin typeface="Montserrat"/>
                <a:ea typeface="Montserrat"/>
                <a:cs typeface="Montserrat"/>
                <a:sym typeface="Montserrat"/>
              </a:rPr>
              <a:t> efficiency is up to 99.99%. Sun </a:t>
            </a:r>
            <a:r>
              <a:rPr lang="en" b="1">
                <a:solidFill>
                  <a:srgbClr val="FFFFFF"/>
                </a:solidFill>
                <a:latin typeface="Montserrat"/>
                <a:ea typeface="Montserrat"/>
                <a:cs typeface="Montserrat"/>
                <a:sym typeface="Montserrat"/>
              </a:rPr>
              <a:t>rays</a:t>
            </a:r>
            <a:r>
              <a:rPr lang="en">
                <a:solidFill>
                  <a:srgbClr val="FFFFFF"/>
                </a:solidFill>
                <a:latin typeface="Montserrat"/>
                <a:ea typeface="Montserrat"/>
                <a:cs typeface="Montserrat"/>
                <a:sym typeface="Montserrat"/>
              </a:rPr>
              <a:t> have </a:t>
            </a:r>
            <a:r>
              <a:rPr lang="en" b="1">
                <a:solidFill>
                  <a:srgbClr val="FFFFFF"/>
                </a:solidFill>
                <a:latin typeface="Montserrat"/>
                <a:ea typeface="Montserrat"/>
                <a:cs typeface="Montserrat"/>
                <a:sym typeface="Montserrat"/>
              </a:rPr>
              <a:t>Ultraviolet Rays</a:t>
            </a:r>
            <a:r>
              <a:rPr lang="en">
                <a:solidFill>
                  <a:srgbClr val="FFFFFF"/>
                </a:solidFill>
                <a:latin typeface="Montserrat"/>
                <a:ea typeface="Montserrat"/>
                <a:cs typeface="Montserrat"/>
                <a:sym typeface="Montserrat"/>
              </a:rPr>
              <a:t> (</a:t>
            </a:r>
            <a:r>
              <a:rPr lang="en" b="1">
                <a:solidFill>
                  <a:srgbClr val="FFFFFF"/>
                </a:solidFill>
                <a:latin typeface="Montserrat"/>
                <a:ea typeface="Montserrat"/>
                <a:cs typeface="Montserrat"/>
                <a:sym typeface="Montserrat"/>
              </a:rPr>
              <a:t>UV</a:t>
            </a:r>
            <a:r>
              <a:rPr lang="en">
                <a:solidFill>
                  <a:srgbClr val="FFFFFF"/>
                </a:solidFill>
                <a:latin typeface="Montserrat"/>
                <a:ea typeface="Montserrat"/>
                <a:cs typeface="Montserrat"/>
                <a:sym typeface="Montserrat"/>
              </a:rPr>
              <a:t>), in range of 100-400nm wavelength in the spectrum. It is divided into UVA, </a:t>
            </a:r>
            <a:r>
              <a:rPr lang="en" b="1">
                <a:solidFill>
                  <a:srgbClr val="FFFFFF"/>
                </a:solidFill>
                <a:latin typeface="Montserrat"/>
                <a:ea typeface="Montserrat"/>
                <a:cs typeface="Montserrat"/>
                <a:sym typeface="Montserrat"/>
              </a:rPr>
              <a:t>UVB</a:t>
            </a:r>
            <a:r>
              <a:rPr lang="en">
                <a:solidFill>
                  <a:srgbClr val="FFFFFF"/>
                </a:solidFill>
                <a:latin typeface="Montserrat"/>
                <a:ea typeface="Montserrat"/>
                <a:cs typeface="Montserrat"/>
                <a:sym typeface="Montserrat"/>
              </a:rPr>
              <a:t>, UVC and UVD.</a:t>
            </a:r>
            <a:endParaRPr>
              <a:solidFill>
                <a:srgbClr val="FFFFFF"/>
              </a:solidFill>
              <a:latin typeface="Montserrat"/>
              <a:ea typeface="Montserrat"/>
              <a:cs typeface="Montserrat"/>
              <a:sym typeface="Montserrat"/>
            </a:endParaRPr>
          </a:p>
          <a:p>
            <a:pPr marL="457200" lvl="0" indent="-304958" algn="just" rtl="0">
              <a:spcBef>
                <a:spcPts val="0"/>
              </a:spcBef>
              <a:spcAft>
                <a:spcPts val="0"/>
              </a:spcAft>
              <a:buClr>
                <a:srgbClr val="FFFFFF"/>
              </a:buClr>
              <a:buSzPct val="100000"/>
              <a:buFont typeface="Montserrat"/>
              <a:buChar char="❖"/>
            </a:pPr>
            <a:r>
              <a:rPr lang="en">
                <a:solidFill>
                  <a:srgbClr val="FFFFFF"/>
                </a:solidFill>
                <a:latin typeface="Montserrat"/>
                <a:ea typeface="Montserrat"/>
                <a:cs typeface="Montserrat"/>
                <a:sym typeface="Montserrat"/>
              </a:rPr>
              <a:t>The two </a:t>
            </a:r>
            <a:r>
              <a:rPr lang="en" b="1">
                <a:solidFill>
                  <a:srgbClr val="FFFFFF"/>
                </a:solidFill>
                <a:latin typeface="Montserrat"/>
                <a:ea typeface="Montserrat"/>
                <a:cs typeface="Montserrat"/>
                <a:sym typeface="Montserrat"/>
              </a:rPr>
              <a:t>working</a:t>
            </a:r>
            <a:r>
              <a:rPr lang="en">
                <a:solidFill>
                  <a:srgbClr val="FFFFFF"/>
                </a:solidFill>
                <a:latin typeface="Montserrat"/>
                <a:ea typeface="Montserrat"/>
                <a:cs typeface="Montserrat"/>
                <a:sym typeface="Montserrat"/>
              </a:rPr>
              <a:t> together can make your home or office building a much healthier place.</a:t>
            </a:r>
            <a:endParaRPr>
              <a:solidFill>
                <a:srgbClr val="FFFFFF"/>
              </a:solidFill>
              <a:latin typeface="Montserrat"/>
              <a:ea typeface="Montserrat"/>
              <a:cs typeface="Montserrat"/>
              <a:sym typeface="Montserrat"/>
            </a:endParaRPr>
          </a:p>
          <a:p>
            <a:pPr marL="457200" lvl="0" indent="0" algn="l" rtl="0">
              <a:spcBef>
                <a:spcPts val="1200"/>
              </a:spcBef>
              <a:spcAft>
                <a:spcPts val="0"/>
              </a:spcAft>
              <a:buNone/>
            </a:pPr>
            <a:endParaRPr sz="1350">
              <a:solidFill>
                <a:srgbClr val="FFFFFF"/>
              </a:solidFill>
              <a:latin typeface="Montserrat"/>
              <a:ea typeface="Montserrat"/>
              <a:cs typeface="Montserrat"/>
              <a:sym typeface="Montserrat"/>
            </a:endParaRPr>
          </a:p>
          <a:p>
            <a:pPr marL="1092200" lvl="0" indent="-307895" algn="l" rtl="0">
              <a:spcBef>
                <a:spcPts val="0"/>
              </a:spcBef>
              <a:spcAft>
                <a:spcPts val="0"/>
              </a:spcAft>
              <a:buClr>
                <a:srgbClr val="FFFFFF"/>
              </a:buClr>
              <a:buSzPct val="100000"/>
              <a:buFont typeface="Montserrat"/>
              <a:buChar char="●"/>
            </a:pPr>
            <a:r>
              <a:rPr lang="en" sz="1350">
                <a:solidFill>
                  <a:srgbClr val="FFFFFF"/>
                </a:solidFill>
                <a:latin typeface="Montserrat"/>
                <a:ea typeface="Montserrat"/>
                <a:cs typeface="Montserrat"/>
                <a:sym typeface="Montserrat"/>
              </a:rPr>
              <a:t>Working voltage 3.3V-5V</a:t>
            </a:r>
            <a:endParaRPr sz="1350">
              <a:solidFill>
                <a:srgbClr val="FFFFFF"/>
              </a:solidFill>
              <a:latin typeface="Montserrat"/>
              <a:ea typeface="Montserrat"/>
              <a:cs typeface="Montserrat"/>
              <a:sym typeface="Montserrat"/>
            </a:endParaRPr>
          </a:p>
          <a:p>
            <a:pPr marL="1092200" lvl="0" indent="-307895" algn="l" rtl="0">
              <a:spcBef>
                <a:spcPts val="0"/>
              </a:spcBef>
              <a:spcAft>
                <a:spcPts val="0"/>
              </a:spcAft>
              <a:buClr>
                <a:srgbClr val="FFFFFF"/>
              </a:buClr>
              <a:buSzPct val="100000"/>
              <a:buFont typeface="Montserrat"/>
              <a:buChar char="●"/>
            </a:pPr>
            <a:r>
              <a:rPr lang="en" sz="1350">
                <a:solidFill>
                  <a:srgbClr val="FFFFFF"/>
                </a:solidFill>
                <a:latin typeface="Montserrat"/>
                <a:ea typeface="Montserrat"/>
                <a:cs typeface="Montserrat"/>
                <a:sym typeface="Montserrat"/>
              </a:rPr>
              <a:t>Output voltage DC 0-1V</a:t>
            </a:r>
            <a:endParaRPr sz="1350">
              <a:solidFill>
                <a:srgbClr val="FFFFFF"/>
              </a:solidFill>
              <a:latin typeface="Montserrat"/>
              <a:ea typeface="Montserrat"/>
              <a:cs typeface="Montserrat"/>
              <a:sym typeface="Montserrat"/>
            </a:endParaRPr>
          </a:p>
          <a:p>
            <a:pPr marL="1092200" lvl="0" indent="-307895" algn="l" rtl="0">
              <a:spcBef>
                <a:spcPts val="0"/>
              </a:spcBef>
              <a:spcAft>
                <a:spcPts val="0"/>
              </a:spcAft>
              <a:buClr>
                <a:srgbClr val="FFFFFF"/>
              </a:buClr>
              <a:buSzPct val="100000"/>
              <a:buFont typeface="Montserrat"/>
              <a:buChar char="●"/>
            </a:pPr>
            <a:r>
              <a:rPr lang="en" sz="1350">
                <a:solidFill>
                  <a:srgbClr val="FFFFFF"/>
                </a:solidFill>
                <a:latin typeface="Montserrat"/>
                <a:ea typeface="Montserrat"/>
                <a:cs typeface="Montserrat"/>
                <a:sym typeface="Montserrat"/>
              </a:rPr>
              <a:t>Measuring accuracy ±1UV INDEX</a:t>
            </a:r>
            <a:endParaRPr sz="1350">
              <a:solidFill>
                <a:srgbClr val="FFFFFF"/>
              </a:solidFill>
              <a:latin typeface="Montserrat"/>
              <a:ea typeface="Montserrat"/>
              <a:cs typeface="Montserrat"/>
              <a:sym typeface="Montserrat"/>
            </a:endParaRPr>
          </a:p>
          <a:p>
            <a:pPr marL="1092200" lvl="0" indent="-307895" algn="l" rtl="0">
              <a:spcBef>
                <a:spcPts val="0"/>
              </a:spcBef>
              <a:spcAft>
                <a:spcPts val="0"/>
              </a:spcAft>
              <a:buClr>
                <a:srgbClr val="FFFFFF"/>
              </a:buClr>
              <a:buSzPct val="100000"/>
              <a:buFont typeface="Montserrat"/>
              <a:buChar char="●"/>
            </a:pPr>
            <a:r>
              <a:rPr lang="en" sz="1350">
                <a:solidFill>
                  <a:srgbClr val="FFFFFF"/>
                </a:solidFill>
                <a:latin typeface="Montserrat"/>
                <a:ea typeface="Montserrat"/>
                <a:cs typeface="Montserrat"/>
                <a:sym typeface="Montserrat"/>
              </a:rPr>
              <a:t>Wavelength 200-375nm</a:t>
            </a:r>
            <a:endParaRPr sz="1350">
              <a:solidFill>
                <a:srgbClr val="FFFFFF"/>
              </a:solidFill>
              <a:latin typeface="Montserrat"/>
              <a:ea typeface="Montserrat"/>
              <a:cs typeface="Montserrat"/>
              <a:sym typeface="Montserrat"/>
            </a:endParaRPr>
          </a:p>
          <a:p>
            <a:pPr marL="1092200" lvl="0" indent="-307895" algn="l" rtl="0">
              <a:spcBef>
                <a:spcPts val="0"/>
              </a:spcBef>
              <a:spcAft>
                <a:spcPts val="0"/>
              </a:spcAft>
              <a:buClr>
                <a:srgbClr val="FFFFFF"/>
              </a:buClr>
              <a:buSzPct val="100000"/>
              <a:buFont typeface="Montserrat"/>
              <a:buChar char="●"/>
            </a:pPr>
            <a:r>
              <a:rPr lang="en" sz="1350">
                <a:solidFill>
                  <a:srgbClr val="FFFFFF"/>
                </a:solidFill>
                <a:latin typeface="Montserrat"/>
                <a:ea typeface="Montserrat"/>
                <a:cs typeface="Montserrat"/>
                <a:sym typeface="Montserrat"/>
              </a:rPr>
              <a:t>Operating temperature -20°-85° , Size 19.8x15mm</a:t>
            </a:r>
            <a:endParaRPr sz="1350">
              <a:solidFill>
                <a:srgbClr val="FFFFFF"/>
              </a:solidFill>
              <a:latin typeface="Montserrat"/>
              <a:ea typeface="Montserrat"/>
              <a:cs typeface="Montserrat"/>
              <a:sym typeface="Montserrat"/>
            </a:endParaRPr>
          </a:p>
          <a:p>
            <a:pPr marL="914400" lvl="0" indent="0" algn="l" rtl="0">
              <a:spcBef>
                <a:spcPts val="0"/>
              </a:spcBef>
              <a:spcAft>
                <a:spcPts val="0"/>
              </a:spcAft>
              <a:buNone/>
            </a:pPr>
            <a:endParaRPr sz="1050">
              <a:solidFill>
                <a:srgbClr val="FFFFFF"/>
              </a:solidFill>
              <a:highlight>
                <a:srgbClr val="FFFFFF"/>
              </a:highlight>
              <a:latin typeface="Arial"/>
              <a:ea typeface="Arial"/>
              <a:cs typeface="Arial"/>
              <a:sym typeface="Arial"/>
            </a:endParaRPr>
          </a:p>
          <a:p>
            <a:pPr marL="457200" lvl="0" indent="0" algn="l" rtl="0">
              <a:spcBef>
                <a:spcPts val="0"/>
              </a:spcBef>
              <a:spcAft>
                <a:spcPts val="0"/>
              </a:spcAft>
              <a:buNone/>
            </a:pPr>
            <a:endParaRPr sz="1050">
              <a:solidFill>
                <a:srgbClr val="111111"/>
              </a:solidFill>
              <a:highlight>
                <a:srgbClr val="FFFFFF"/>
              </a:highlight>
              <a:latin typeface="Arial"/>
              <a:ea typeface="Arial"/>
              <a:cs typeface="Arial"/>
              <a:sym typeface="Arial"/>
            </a:endParaRPr>
          </a:p>
          <a:p>
            <a:pPr marL="457200" lvl="0" indent="0" algn="l" rtl="0">
              <a:spcBef>
                <a:spcPts val="0"/>
              </a:spcBef>
              <a:spcAft>
                <a:spcPts val="0"/>
              </a:spcAft>
              <a:buNone/>
            </a:pPr>
            <a:endParaRPr sz="1050">
              <a:solidFill>
                <a:srgbClr val="111111"/>
              </a:solidFill>
              <a:highlight>
                <a:srgbClr val="FFFFFF"/>
              </a:highlight>
              <a:latin typeface="Arial"/>
              <a:ea typeface="Arial"/>
              <a:cs typeface="Arial"/>
              <a:sym typeface="Arial"/>
            </a:endParaRPr>
          </a:p>
          <a:p>
            <a:pPr marL="0" lvl="0" indent="0" algn="l" rtl="0">
              <a:spcBef>
                <a:spcPts val="0"/>
              </a:spcBef>
              <a:spcAft>
                <a:spcPts val="0"/>
              </a:spcAft>
              <a:buNone/>
            </a:pPr>
            <a:endParaRPr sz="1050">
              <a:solidFill>
                <a:srgbClr val="111111"/>
              </a:solidFill>
              <a:highlight>
                <a:srgbClr val="FFFFFF"/>
              </a:highlight>
              <a:latin typeface="Arial"/>
              <a:ea typeface="Arial"/>
              <a:cs typeface="Arial"/>
              <a:sym typeface="Arial"/>
            </a:endParaRPr>
          </a:p>
          <a:p>
            <a:pPr marL="0" lvl="0" indent="0" algn="l" rtl="0">
              <a:spcBef>
                <a:spcPts val="0"/>
              </a:spcBef>
              <a:spcAft>
                <a:spcPts val="1200"/>
              </a:spcAft>
              <a:buNone/>
            </a:pPr>
            <a:endParaRPr/>
          </a:p>
        </p:txBody>
      </p:sp>
      <p:pic>
        <p:nvPicPr>
          <p:cNvPr id="269" name="Google Shape;269;p37"/>
          <p:cNvPicPr preferRelativeResize="0"/>
          <p:nvPr/>
        </p:nvPicPr>
        <p:blipFill>
          <a:blip r:embed="rId3">
            <a:alphaModFix/>
          </a:blip>
          <a:stretch>
            <a:fillRect/>
          </a:stretch>
        </p:blipFill>
        <p:spPr>
          <a:xfrm>
            <a:off x="6394000" y="2887300"/>
            <a:ext cx="1942400" cy="1798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8"/>
          <p:cNvSpPr txBox="1"/>
          <p:nvPr/>
        </p:nvSpPr>
        <p:spPr>
          <a:xfrm>
            <a:off x="1241550" y="1756050"/>
            <a:ext cx="6660900" cy="815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100" b="1">
                <a:solidFill>
                  <a:schemeClr val="lt2"/>
                </a:solidFill>
                <a:latin typeface="Lato"/>
                <a:ea typeface="Lato"/>
                <a:cs typeface="Lato"/>
                <a:sym typeface="Lato"/>
              </a:rPr>
              <a:t>System Architecture</a:t>
            </a:r>
            <a:endParaRPr sz="4100" b="1">
              <a:solidFill>
                <a:schemeClr val="lt2"/>
              </a:solidFill>
              <a:latin typeface="Lato"/>
              <a:ea typeface="Lato"/>
              <a:cs typeface="Lato"/>
              <a:sym typeface="Lato"/>
            </a:endParaRPr>
          </a:p>
        </p:txBody>
      </p:sp>
      <p:sp>
        <p:nvSpPr>
          <p:cNvPr id="275" name="Google Shape;275;p38"/>
          <p:cNvSpPr/>
          <p:nvPr/>
        </p:nvSpPr>
        <p:spPr>
          <a:xfrm rot="-5400000">
            <a:off x="4128750" y="1128175"/>
            <a:ext cx="886500" cy="40005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99999"/>
        </a:solidFill>
        <a:effectLst/>
      </p:bgPr>
    </p:bg>
    <p:spTree>
      <p:nvGrpSpPr>
        <p:cNvPr id="1" name="Shape 279"/>
        <p:cNvGrpSpPr/>
        <p:nvPr/>
      </p:nvGrpSpPr>
      <p:grpSpPr>
        <a:xfrm>
          <a:off x="0" y="0"/>
          <a:ext cx="0" cy="0"/>
          <a:chOff x="0" y="0"/>
          <a:chExt cx="0" cy="0"/>
        </a:xfrm>
      </p:grpSpPr>
      <p:sp>
        <p:nvSpPr>
          <p:cNvPr id="280" name="Google Shape;280;p39"/>
          <p:cNvSpPr/>
          <p:nvPr/>
        </p:nvSpPr>
        <p:spPr>
          <a:xfrm>
            <a:off x="276525" y="745925"/>
            <a:ext cx="943800" cy="4227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9"/>
          <p:cNvSpPr txBox="1"/>
          <p:nvPr/>
        </p:nvSpPr>
        <p:spPr>
          <a:xfrm rot="-5400000">
            <a:off x="-1341525" y="2402300"/>
            <a:ext cx="4179900" cy="94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700">
                <a:latin typeface="Lato"/>
                <a:ea typeface="Lato"/>
                <a:cs typeface="Lato"/>
                <a:sym typeface="Lato"/>
              </a:rPr>
              <a:t>Cradle</a:t>
            </a:r>
            <a:endParaRPr sz="3700">
              <a:latin typeface="Lato"/>
              <a:ea typeface="Lato"/>
              <a:cs typeface="Lato"/>
              <a:sym typeface="Lato"/>
            </a:endParaRPr>
          </a:p>
        </p:txBody>
      </p:sp>
      <p:sp>
        <p:nvSpPr>
          <p:cNvPr id="282" name="Google Shape;282;p39"/>
          <p:cNvSpPr/>
          <p:nvPr/>
        </p:nvSpPr>
        <p:spPr>
          <a:xfrm>
            <a:off x="2097688" y="998150"/>
            <a:ext cx="1468500" cy="2958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UV Light</a:t>
            </a:r>
            <a:endParaRPr/>
          </a:p>
        </p:txBody>
      </p:sp>
      <p:sp>
        <p:nvSpPr>
          <p:cNvPr id="283" name="Google Shape;283;p39"/>
          <p:cNvSpPr/>
          <p:nvPr/>
        </p:nvSpPr>
        <p:spPr>
          <a:xfrm>
            <a:off x="2097688" y="1599213"/>
            <a:ext cx="1468500" cy="2958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DC motor</a:t>
            </a:r>
            <a:endParaRPr/>
          </a:p>
        </p:txBody>
      </p:sp>
      <p:sp>
        <p:nvSpPr>
          <p:cNvPr id="284" name="Google Shape;284;p39"/>
          <p:cNvSpPr/>
          <p:nvPr/>
        </p:nvSpPr>
        <p:spPr>
          <a:xfrm>
            <a:off x="2097688" y="2187900"/>
            <a:ext cx="1468500" cy="2958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Noise Sensor</a:t>
            </a:r>
            <a:endParaRPr/>
          </a:p>
        </p:txBody>
      </p:sp>
      <p:sp>
        <p:nvSpPr>
          <p:cNvPr id="285" name="Google Shape;285;p39"/>
          <p:cNvSpPr/>
          <p:nvPr/>
        </p:nvSpPr>
        <p:spPr>
          <a:xfrm>
            <a:off x="2097688" y="2768825"/>
            <a:ext cx="1468500" cy="2958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Temp. Sensor</a:t>
            </a:r>
            <a:endParaRPr/>
          </a:p>
        </p:txBody>
      </p:sp>
      <p:sp>
        <p:nvSpPr>
          <p:cNvPr id="286" name="Google Shape;286;p39"/>
          <p:cNvSpPr/>
          <p:nvPr/>
        </p:nvSpPr>
        <p:spPr>
          <a:xfrm>
            <a:off x="2097688" y="3345100"/>
            <a:ext cx="1468500" cy="2958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Speaker</a:t>
            </a:r>
            <a:endParaRPr/>
          </a:p>
        </p:txBody>
      </p:sp>
      <p:sp>
        <p:nvSpPr>
          <p:cNvPr id="287" name="Google Shape;287;p39"/>
          <p:cNvSpPr/>
          <p:nvPr/>
        </p:nvSpPr>
        <p:spPr>
          <a:xfrm>
            <a:off x="2097688" y="3919038"/>
            <a:ext cx="1468500" cy="2958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Web Camera</a:t>
            </a:r>
            <a:endParaRPr/>
          </a:p>
        </p:txBody>
      </p:sp>
      <p:sp>
        <p:nvSpPr>
          <p:cNvPr id="288" name="Google Shape;288;p39"/>
          <p:cNvSpPr/>
          <p:nvPr/>
        </p:nvSpPr>
        <p:spPr>
          <a:xfrm>
            <a:off x="2097688" y="4493000"/>
            <a:ext cx="1468500" cy="2958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Wet Sensor</a:t>
            </a:r>
            <a:endParaRPr/>
          </a:p>
        </p:txBody>
      </p:sp>
      <p:sp>
        <p:nvSpPr>
          <p:cNvPr id="289" name="Google Shape;289;p39"/>
          <p:cNvSpPr/>
          <p:nvPr/>
        </p:nvSpPr>
        <p:spPr>
          <a:xfrm>
            <a:off x="4443550" y="745925"/>
            <a:ext cx="943800" cy="4227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9"/>
          <p:cNvSpPr txBox="1"/>
          <p:nvPr/>
        </p:nvSpPr>
        <p:spPr>
          <a:xfrm rot="-5400000">
            <a:off x="2840775" y="2419850"/>
            <a:ext cx="4170300" cy="9183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latin typeface="Lato"/>
                <a:ea typeface="Lato"/>
                <a:cs typeface="Lato"/>
                <a:sym typeface="Lato"/>
              </a:rPr>
              <a:t>Microcontroller </a:t>
            </a:r>
            <a:endParaRPr sz="2200">
              <a:latin typeface="Lato"/>
              <a:ea typeface="Lato"/>
              <a:cs typeface="Lato"/>
              <a:sym typeface="Lato"/>
            </a:endParaRPr>
          </a:p>
          <a:p>
            <a:pPr marL="0" lvl="0" indent="0" algn="ctr" rtl="0">
              <a:spcBef>
                <a:spcPts val="0"/>
              </a:spcBef>
              <a:spcAft>
                <a:spcPts val="0"/>
              </a:spcAft>
              <a:buNone/>
            </a:pPr>
            <a:r>
              <a:rPr lang="en" sz="2200">
                <a:latin typeface="Lato"/>
                <a:ea typeface="Lato"/>
                <a:cs typeface="Lato"/>
                <a:sym typeface="Lato"/>
              </a:rPr>
              <a:t>(Raspberry Pi)</a:t>
            </a:r>
            <a:endParaRPr sz="2200">
              <a:latin typeface="Lato"/>
              <a:ea typeface="Lato"/>
              <a:cs typeface="Lato"/>
              <a:sym typeface="Lato"/>
            </a:endParaRPr>
          </a:p>
        </p:txBody>
      </p:sp>
      <p:sp>
        <p:nvSpPr>
          <p:cNvPr id="291" name="Google Shape;291;p39"/>
          <p:cNvSpPr/>
          <p:nvPr/>
        </p:nvSpPr>
        <p:spPr>
          <a:xfrm>
            <a:off x="7122600" y="745925"/>
            <a:ext cx="1716275" cy="548025"/>
          </a:xfrm>
          <a:prstGeom prst="flowChartMagneticDisk">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t>Database</a:t>
            </a:r>
            <a:endParaRPr sz="1900"/>
          </a:p>
        </p:txBody>
      </p:sp>
      <p:sp>
        <p:nvSpPr>
          <p:cNvPr id="292" name="Google Shape;292;p39"/>
          <p:cNvSpPr/>
          <p:nvPr/>
        </p:nvSpPr>
        <p:spPr>
          <a:xfrm>
            <a:off x="7475375" y="2116750"/>
            <a:ext cx="1010700" cy="26481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t>User</a:t>
            </a:r>
            <a:endParaRPr sz="2300"/>
          </a:p>
        </p:txBody>
      </p:sp>
      <p:sp>
        <p:nvSpPr>
          <p:cNvPr id="293" name="Google Shape;293;p39"/>
          <p:cNvSpPr/>
          <p:nvPr/>
        </p:nvSpPr>
        <p:spPr>
          <a:xfrm>
            <a:off x="6054713" y="2122150"/>
            <a:ext cx="753300" cy="2672100"/>
          </a:xfrm>
          <a:prstGeom prst="roundRect">
            <a:avLst>
              <a:gd name="adj" fmla="val 16667"/>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4" name="Google Shape;294;p39"/>
          <p:cNvCxnSpPr/>
          <p:nvPr/>
        </p:nvCxnSpPr>
        <p:spPr>
          <a:xfrm>
            <a:off x="1225200" y="1133875"/>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295" name="Google Shape;295;p39"/>
          <p:cNvCxnSpPr/>
          <p:nvPr/>
        </p:nvCxnSpPr>
        <p:spPr>
          <a:xfrm>
            <a:off x="1225213" y="1732375"/>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296" name="Google Shape;296;p39"/>
          <p:cNvCxnSpPr/>
          <p:nvPr/>
        </p:nvCxnSpPr>
        <p:spPr>
          <a:xfrm>
            <a:off x="1225200" y="2327125"/>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297" name="Google Shape;297;p39"/>
          <p:cNvCxnSpPr/>
          <p:nvPr/>
        </p:nvCxnSpPr>
        <p:spPr>
          <a:xfrm>
            <a:off x="1225188" y="2921875"/>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298" name="Google Shape;298;p39"/>
          <p:cNvCxnSpPr/>
          <p:nvPr/>
        </p:nvCxnSpPr>
        <p:spPr>
          <a:xfrm>
            <a:off x="1230013" y="3490788"/>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299" name="Google Shape;299;p39"/>
          <p:cNvCxnSpPr/>
          <p:nvPr/>
        </p:nvCxnSpPr>
        <p:spPr>
          <a:xfrm>
            <a:off x="1230013" y="4065900"/>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00" name="Google Shape;300;p39"/>
          <p:cNvCxnSpPr/>
          <p:nvPr/>
        </p:nvCxnSpPr>
        <p:spPr>
          <a:xfrm>
            <a:off x="1225188" y="4641000"/>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01" name="Google Shape;301;p39"/>
          <p:cNvCxnSpPr/>
          <p:nvPr/>
        </p:nvCxnSpPr>
        <p:spPr>
          <a:xfrm rot="10800000">
            <a:off x="1225188" y="1133875"/>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02" name="Google Shape;302;p39"/>
          <p:cNvCxnSpPr/>
          <p:nvPr/>
        </p:nvCxnSpPr>
        <p:spPr>
          <a:xfrm rot="10800000">
            <a:off x="1225213" y="4641025"/>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03" name="Google Shape;303;p39"/>
          <p:cNvCxnSpPr/>
          <p:nvPr/>
        </p:nvCxnSpPr>
        <p:spPr>
          <a:xfrm rot="10800000">
            <a:off x="1225188" y="4067438"/>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04" name="Google Shape;304;p39"/>
          <p:cNvCxnSpPr/>
          <p:nvPr/>
        </p:nvCxnSpPr>
        <p:spPr>
          <a:xfrm rot="10800000">
            <a:off x="1225213" y="3493875"/>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05" name="Google Shape;305;p39"/>
          <p:cNvCxnSpPr/>
          <p:nvPr/>
        </p:nvCxnSpPr>
        <p:spPr>
          <a:xfrm rot="10800000">
            <a:off x="1225200" y="1732363"/>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06" name="Google Shape;306;p39"/>
          <p:cNvCxnSpPr/>
          <p:nvPr/>
        </p:nvCxnSpPr>
        <p:spPr>
          <a:xfrm rot="10800000">
            <a:off x="1230088" y="2913338"/>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07" name="Google Shape;307;p39"/>
          <p:cNvCxnSpPr/>
          <p:nvPr/>
        </p:nvCxnSpPr>
        <p:spPr>
          <a:xfrm rot="10800000">
            <a:off x="1225200" y="2327125"/>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08" name="Google Shape;308;p39"/>
          <p:cNvCxnSpPr/>
          <p:nvPr/>
        </p:nvCxnSpPr>
        <p:spPr>
          <a:xfrm rot="10800000">
            <a:off x="3566188" y="1135763"/>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09" name="Google Shape;309;p39"/>
          <p:cNvCxnSpPr/>
          <p:nvPr/>
        </p:nvCxnSpPr>
        <p:spPr>
          <a:xfrm rot="10800000">
            <a:off x="3566188" y="1739875"/>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10" name="Google Shape;310;p39"/>
          <p:cNvCxnSpPr/>
          <p:nvPr/>
        </p:nvCxnSpPr>
        <p:spPr>
          <a:xfrm rot="10800000">
            <a:off x="3566188" y="2330863"/>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11" name="Google Shape;311;p39"/>
          <p:cNvCxnSpPr/>
          <p:nvPr/>
        </p:nvCxnSpPr>
        <p:spPr>
          <a:xfrm rot="10800000">
            <a:off x="3566188" y="4065900"/>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12" name="Google Shape;312;p39"/>
          <p:cNvCxnSpPr/>
          <p:nvPr/>
        </p:nvCxnSpPr>
        <p:spPr>
          <a:xfrm rot="10800000">
            <a:off x="3575938" y="2902188"/>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13" name="Google Shape;313;p39"/>
          <p:cNvCxnSpPr/>
          <p:nvPr/>
        </p:nvCxnSpPr>
        <p:spPr>
          <a:xfrm rot="10800000">
            <a:off x="3575938" y="3482700"/>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14" name="Google Shape;314;p39"/>
          <p:cNvCxnSpPr/>
          <p:nvPr/>
        </p:nvCxnSpPr>
        <p:spPr>
          <a:xfrm rot="10800000">
            <a:off x="3571063" y="4658300"/>
            <a:ext cx="867600" cy="2100"/>
          </a:xfrm>
          <a:prstGeom prst="straightConnector1">
            <a:avLst/>
          </a:prstGeom>
          <a:noFill/>
          <a:ln w="9525" cap="flat" cmpd="sng">
            <a:solidFill>
              <a:srgbClr val="000000"/>
            </a:solidFill>
            <a:prstDash val="solid"/>
            <a:round/>
            <a:headEnd type="none" w="med" len="med"/>
            <a:tailEnd type="triangle" w="med" len="med"/>
          </a:ln>
        </p:spPr>
      </p:cxnSp>
      <p:cxnSp>
        <p:nvCxnSpPr>
          <p:cNvPr id="315" name="Google Shape;315;p39"/>
          <p:cNvCxnSpPr/>
          <p:nvPr/>
        </p:nvCxnSpPr>
        <p:spPr>
          <a:xfrm>
            <a:off x="3556738" y="1133063"/>
            <a:ext cx="886500" cy="7500"/>
          </a:xfrm>
          <a:prstGeom prst="straightConnector1">
            <a:avLst/>
          </a:prstGeom>
          <a:noFill/>
          <a:ln w="9525" cap="flat" cmpd="sng">
            <a:solidFill>
              <a:srgbClr val="000000"/>
            </a:solidFill>
            <a:prstDash val="solid"/>
            <a:round/>
            <a:headEnd type="none" w="med" len="med"/>
            <a:tailEnd type="triangle" w="med" len="med"/>
          </a:ln>
        </p:spPr>
      </p:cxnSp>
      <p:cxnSp>
        <p:nvCxnSpPr>
          <p:cNvPr id="316" name="Google Shape;316;p39"/>
          <p:cNvCxnSpPr/>
          <p:nvPr/>
        </p:nvCxnSpPr>
        <p:spPr>
          <a:xfrm>
            <a:off x="3556738" y="1737163"/>
            <a:ext cx="886500" cy="7500"/>
          </a:xfrm>
          <a:prstGeom prst="straightConnector1">
            <a:avLst/>
          </a:prstGeom>
          <a:noFill/>
          <a:ln w="9525" cap="flat" cmpd="sng">
            <a:solidFill>
              <a:srgbClr val="000000"/>
            </a:solidFill>
            <a:prstDash val="solid"/>
            <a:round/>
            <a:headEnd type="none" w="med" len="med"/>
            <a:tailEnd type="triangle" w="med" len="med"/>
          </a:ln>
        </p:spPr>
      </p:cxnSp>
      <p:cxnSp>
        <p:nvCxnSpPr>
          <p:cNvPr id="317" name="Google Shape;317;p39"/>
          <p:cNvCxnSpPr/>
          <p:nvPr/>
        </p:nvCxnSpPr>
        <p:spPr>
          <a:xfrm>
            <a:off x="3556738" y="2328163"/>
            <a:ext cx="886500" cy="7500"/>
          </a:xfrm>
          <a:prstGeom prst="straightConnector1">
            <a:avLst/>
          </a:prstGeom>
          <a:noFill/>
          <a:ln w="9525" cap="flat" cmpd="sng">
            <a:solidFill>
              <a:srgbClr val="000000"/>
            </a:solidFill>
            <a:prstDash val="solid"/>
            <a:round/>
            <a:headEnd type="none" w="med" len="med"/>
            <a:tailEnd type="triangle" w="med" len="med"/>
          </a:ln>
        </p:spPr>
      </p:cxnSp>
      <p:cxnSp>
        <p:nvCxnSpPr>
          <p:cNvPr id="318" name="Google Shape;318;p39"/>
          <p:cNvCxnSpPr/>
          <p:nvPr/>
        </p:nvCxnSpPr>
        <p:spPr>
          <a:xfrm>
            <a:off x="3566488" y="2902738"/>
            <a:ext cx="886500" cy="7500"/>
          </a:xfrm>
          <a:prstGeom prst="straightConnector1">
            <a:avLst/>
          </a:prstGeom>
          <a:noFill/>
          <a:ln w="9525" cap="flat" cmpd="sng">
            <a:solidFill>
              <a:srgbClr val="000000"/>
            </a:solidFill>
            <a:prstDash val="solid"/>
            <a:round/>
            <a:headEnd type="none" w="med" len="med"/>
            <a:tailEnd type="triangle" w="med" len="med"/>
          </a:ln>
        </p:spPr>
      </p:cxnSp>
      <p:cxnSp>
        <p:nvCxnSpPr>
          <p:cNvPr id="319" name="Google Shape;319;p39"/>
          <p:cNvCxnSpPr/>
          <p:nvPr/>
        </p:nvCxnSpPr>
        <p:spPr>
          <a:xfrm>
            <a:off x="3600713" y="3480000"/>
            <a:ext cx="886500" cy="7500"/>
          </a:xfrm>
          <a:prstGeom prst="straightConnector1">
            <a:avLst/>
          </a:prstGeom>
          <a:noFill/>
          <a:ln w="9525" cap="flat" cmpd="sng">
            <a:solidFill>
              <a:srgbClr val="000000"/>
            </a:solidFill>
            <a:prstDash val="solid"/>
            <a:round/>
            <a:headEnd type="none" w="med" len="med"/>
            <a:tailEnd type="triangle" w="med" len="med"/>
          </a:ln>
        </p:spPr>
      </p:cxnSp>
      <p:cxnSp>
        <p:nvCxnSpPr>
          <p:cNvPr id="320" name="Google Shape;320;p39"/>
          <p:cNvCxnSpPr/>
          <p:nvPr/>
        </p:nvCxnSpPr>
        <p:spPr>
          <a:xfrm>
            <a:off x="3556738" y="4063200"/>
            <a:ext cx="886500" cy="7500"/>
          </a:xfrm>
          <a:prstGeom prst="straightConnector1">
            <a:avLst/>
          </a:prstGeom>
          <a:noFill/>
          <a:ln w="9525" cap="flat" cmpd="sng">
            <a:solidFill>
              <a:srgbClr val="000000"/>
            </a:solidFill>
            <a:prstDash val="solid"/>
            <a:round/>
            <a:headEnd type="none" w="med" len="med"/>
            <a:tailEnd type="triangle" w="med" len="med"/>
          </a:ln>
        </p:spPr>
      </p:cxnSp>
      <p:cxnSp>
        <p:nvCxnSpPr>
          <p:cNvPr id="321" name="Google Shape;321;p39"/>
          <p:cNvCxnSpPr/>
          <p:nvPr/>
        </p:nvCxnSpPr>
        <p:spPr>
          <a:xfrm>
            <a:off x="3556738" y="4658300"/>
            <a:ext cx="886500" cy="7500"/>
          </a:xfrm>
          <a:prstGeom prst="straightConnector1">
            <a:avLst/>
          </a:prstGeom>
          <a:noFill/>
          <a:ln w="9525" cap="flat" cmpd="sng">
            <a:solidFill>
              <a:srgbClr val="000000"/>
            </a:solidFill>
            <a:prstDash val="solid"/>
            <a:round/>
            <a:headEnd type="none" w="med" len="med"/>
            <a:tailEnd type="triangle" w="med" len="med"/>
          </a:ln>
        </p:spPr>
      </p:cxnSp>
      <p:cxnSp>
        <p:nvCxnSpPr>
          <p:cNvPr id="322" name="Google Shape;322;p39"/>
          <p:cNvCxnSpPr>
            <a:stCxn id="291" idx="2"/>
          </p:cNvCxnSpPr>
          <p:nvPr/>
        </p:nvCxnSpPr>
        <p:spPr>
          <a:xfrm flipH="1">
            <a:off x="5406300" y="1019938"/>
            <a:ext cx="1716300" cy="2700"/>
          </a:xfrm>
          <a:prstGeom prst="straightConnector1">
            <a:avLst/>
          </a:prstGeom>
          <a:noFill/>
          <a:ln w="9525" cap="flat" cmpd="sng">
            <a:solidFill>
              <a:srgbClr val="000000"/>
            </a:solidFill>
            <a:prstDash val="solid"/>
            <a:round/>
            <a:headEnd type="none" w="med" len="med"/>
            <a:tailEnd type="triangle" w="med" len="med"/>
          </a:ln>
        </p:spPr>
      </p:cxnSp>
      <p:cxnSp>
        <p:nvCxnSpPr>
          <p:cNvPr id="323" name="Google Shape;323;p39"/>
          <p:cNvCxnSpPr/>
          <p:nvPr/>
        </p:nvCxnSpPr>
        <p:spPr>
          <a:xfrm rot="10800000" flipH="1">
            <a:off x="5396825" y="1010350"/>
            <a:ext cx="1716300" cy="12300"/>
          </a:xfrm>
          <a:prstGeom prst="straightConnector1">
            <a:avLst/>
          </a:prstGeom>
          <a:noFill/>
          <a:ln w="9525" cap="flat" cmpd="sng">
            <a:solidFill>
              <a:srgbClr val="000000"/>
            </a:solidFill>
            <a:prstDash val="solid"/>
            <a:round/>
            <a:headEnd type="none" w="med" len="med"/>
            <a:tailEnd type="triangle" w="med" len="med"/>
          </a:ln>
        </p:spPr>
      </p:cxnSp>
      <p:cxnSp>
        <p:nvCxnSpPr>
          <p:cNvPr id="324" name="Google Shape;324;p39"/>
          <p:cNvCxnSpPr/>
          <p:nvPr/>
        </p:nvCxnSpPr>
        <p:spPr>
          <a:xfrm flipH="1">
            <a:off x="5392075" y="3392350"/>
            <a:ext cx="657900" cy="1200"/>
          </a:xfrm>
          <a:prstGeom prst="straightConnector1">
            <a:avLst/>
          </a:prstGeom>
          <a:noFill/>
          <a:ln w="9525" cap="flat" cmpd="sng">
            <a:solidFill>
              <a:srgbClr val="000000"/>
            </a:solidFill>
            <a:prstDash val="solid"/>
            <a:round/>
            <a:headEnd type="none" w="med" len="med"/>
            <a:tailEnd type="triangle" w="med" len="med"/>
          </a:ln>
        </p:spPr>
      </p:cxnSp>
      <p:cxnSp>
        <p:nvCxnSpPr>
          <p:cNvPr id="325" name="Google Shape;325;p39"/>
          <p:cNvCxnSpPr/>
          <p:nvPr/>
        </p:nvCxnSpPr>
        <p:spPr>
          <a:xfrm rot="10800000" flipH="1">
            <a:off x="5401525" y="3392350"/>
            <a:ext cx="639000" cy="10800"/>
          </a:xfrm>
          <a:prstGeom prst="straightConnector1">
            <a:avLst/>
          </a:prstGeom>
          <a:noFill/>
          <a:ln w="9525" cap="flat" cmpd="sng">
            <a:solidFill>
              <a:srgbClr val="000000"/>
            </a:solidFill>
            <a:prstDash val="solid"/>
            <a:round/>
            <a:headEnd type="none" w="med" len="med"/>
            <a:tailEnd type="triangle" w="med" len="med"/>
          </a:ln>
        </p:spPr>
      </p:cxnSp>
      <p:cxnSp>
        <p:nvCxnSpPr>
          <p:cNvPr id="326" name="Google Shape;326;p39"/>
          <p:cNvCxnSpPr/>
          <p:nvPr/>
        </p:nvCxnSpPr>
        <p:spPr>
          <a:xfrm rot="10800000" flipH="1">
            <a:off x="6812613" y="3389050"/>
            <a:ext cx="667500" cy="17400"/>
          </a:xfrm>
          <a:prstGeom prst="straightConnector1">
            <a:avLst/>
          </a:prstGeom>
          <a:noFill/>
          <a:ln w="9525" cap="flat" cmpd="sng">
            <a:solidFill>
              <a:srgbClr val="000000"/>
            </a:solidFill>
            <a:prstDash val="solid"/>
            <a:round/>
            <a:headEnd type="none" w="med" len="med"/>
            <a:tailEnd type="triangle" w="med" len="med"/>
          </a:ln>
        </p:spPr>
      </p:cxnSp>
      <p:cxnSp>
        <p:nvCxnSpPr>
          <p:cNvPr id="327" name="Google Shape;327;p39"/>
          <p:cNvCxnSpPr/>
          <p:nvPr/>
        </p:nvCxnSpPr>
        <p:spPr>
          <a:xfrm flipH="1">
            <a:off x="6817325" y="3384250"/>
            <a:ext cx="667500" cy="17400"/>
          </a:xfrm>
          <a:prstGeom prst="straightConnector1">
            <a:avLst/>
          </a:prstGeom>
          <a:noFill/>
          <a:ln w="9525" cap="flat" cmpd="sng">
            <a:solidFill>
              <a:srgbClr val="000000"/>
            </a:solidFill>
            <a:prstDash val="solid"/>
            <a:round/>
            <a:headEnd type="none" w="med" len="med"/>
            <a:tailEnd type="triangle" w="med" len="med"/>
          </a:ln>
        </p:spPr>
      </p:cxnSp>
      <p:cxnSp>
        <p:nvCxnSpPr>
          <p:cNvPr id="328" name="Google Shape;328;p39"/>
          <p:cNvCxnSpPr/>
          <p:nvPr/>
        </p:nvCxnSpPr>
        <p:spPr>
          <a:xfrm>
            <a:off x="7980750" y="1293950"/>
            <a:ext cx="0" cy="822900"/>
          </a:xfrm>
          <a:prstGeom prst="straightConnector1">
            <a:avLst/>
          </a:prstGeom>
          <a:noFill/>
          <a:ln w="9525" cap="flat" cmpd="sng">
            <a:solidFill>
              <a:srgbClr val="000000"/>
            </a:solidFill>
            <a:prstDash val="solid"/>
            <a:round/>
            <a:headEnd type="none" w="med" len="med"/>
            <a:tailEnd type="triangle" w="med" len="med"/>
          </a:ln>
        </p:spPr>
      </p:cxnSp>
      <p:cxnSp>
        <p:nvCxnSpPr>
          <p:cNvPr id="329" name="Google Shape;329;p39"/>
          <p:cNvCxnSpPr/>
          <p:nvPr/>
        </p:nvCxnSpPr>
        <p:spPr>
          <a:xfrm rot="10800000">
            <a:off x="7980750" y="1293950"/>
            <a:ext cx="0" cy="822900"/>
          </a:xfrm>
          <a:prstGeom prst="straightConnector1">
            <a:avLst/>
          </a:prstGeom>
          <a:noFill/>
          <a:ln w="9525" cap="flat" cmpd="sng">
            <a:solidFill>
              <a:srgbClr val="000000"/>
            </a:solidFill>
            <a:prstDash val="solid"/>
            <a:round/>
            <a:headEnd type="none" w="med" len="med"/>
            <a:tailEnd type="triangle" w="med" len="med"/>
          </a:ln>
        </p:spPr>
      </p:cxnSp>
      <p:sp>
        <p:nvSpPr>
          <p:cNvPr id="330" name="Google Shape;330;p39"/>
          <p:cNvSpPr txBox="1"/>
          <p:nvPr/>
        </p:nvSpPr>
        <p:spPr>
          <a:xfrm rot="-5400000">
            <a:off x="5096450" y="3211525"/>
            <a:ext cx="2669700" cy="4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Lato"/>
                <a:ea typeface="Lato"/>
                <a:cs typeface="Lato"/>
                <a:sym typeface="Lato"/>
              </a:rPr>
              <a:t>Web Server</a:t>
            </a:r>
            <a:endParaRPr sz="2100">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40"/>
          <p:cNvSpPr txBox="1"/>
          <p:nvPr/>
        </p:nvSpPr>
        <p:spPr>
          <a:xfrm>
            <a:off x="1034100" y="50075"/>
            <a:ext cx="7075800" cy="61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300" b="1">
                <a:solidFill>
                  <a:schemeClr val="lt2"/>
                </a:solidFill>
                <a:latin typeface="Lato"/>
                <a:ea typeface="Lato"/>
                <a:cs typeface="Lato"/>
                <a:sym typeface="Lato"/>
              </a:rPr>
              <a:t>Class Diagram</a:t>
            </a:r>
            <a:endParaRPr sz="3300" b="1">
              <a:solidFill>
                <a:schemeClr val="lt2"/>
              </a:solidFill>
              <a:latin typeface="Lato"/>
              <a:ea typeface="Lato"/>
              <a:cs typeface="Lato"/>
              <a:sym typeface="Lato"/>
            </a:endParaRPr>
          </a:p>
        </p:txBody>
      </p:sp>
      <p:sp>
        <p:nvSpPr>
          <p:cNvPr id="336" name="Google Shape;336;p40"/>
          <p:cNvSpPr/>
          <p:nvPr/>
        </p:nvSpPr>
        <p:spPr>
          <a:xfrm>
            <a:off x="3723750" y="1197425"/>
            <a:ext cx="1696500" cy="2394900"/>
          </a:xfrm>
          <a:prstGeom prst="rect">
            <a:avLst/>
          </a:pr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0"/>
          <p:cNvSpPr txBox="1"/>
          <p:nvPr/>
        </p:nvSpPr>
        <p:spPr>
          <a:xfrm>
            <a:off x="3882600" y="1197425"/>
            <a:ext cx="1378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latin typeface="Lato"/>
                <a:ea typeface="Lato"/>
                <a:cs typeface="Lato"/>
                <a:sym typeface="Lato"/>
              </a:rPr>
              <a:t>Raspberry Pi</a:t>
            </a:r>
            <a:endParaRPr sz="1600" b="1">
              <a:latin typeface="Lato"/>
              <a:ea typeface="Lato"/>
              <a:cs typeface="Lato"/>
              <a:sym typeface="Lato"/>
            </a:endParaRPr>
          </a:p>
        </p:txBody>
      </p:sp>
      <p:sp>
        <p:nvSpPr>
          <p:cNvPr id="338" name="Google Shape;338;p40"/>
          <p:cNvSpPr txBox="1"/>
          <p:nvPr/>
        </p:nvSpPr>
        <p:spPr>
          <a:xfrm>
            <a:off x="4005000" y="1660075"/>
            <a:ext cx="1134000" cy="1231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a:latin typeface="Lato"/>
                <a:ea typeface="Lato"/>
                <a:cs typeface="Lato"/>
                <a:sym typeface="Lato"/>
              </a:rPr>
              <a:t>Result 1</a:t>
            </a:r>
            <a:endParaRPr sz="1700">
              <a:latin typeface="Lato"/>
              <a:ea typeface="Lato"/>
              <a:cs typeface="Lato"/>
              <a:sym typeface="Lato"/>
            </a:endParaRPr>
          </a:p>
          <a:p>
            <a:pPr marL="0" lvl="0" indent="0" algn="ctr" rtl="0">
              <a:spcBef>
                <a:spcPts val="0"/>
              </a:spcBef>
              <a:spcAft>
                <a:spcPts val="0"/>
              </a:spcAft>
              <a:buNone/>
            </a:pPr>
            <a:r>
              <a:rPr lang="en" sz="1700">
                <a:latin typeface="Lato"/>
                <a:ea typeface="Lato"/>
                <a:cs typeface="Lato"/>
                <a:sym typeface="Lato"/>
              </a:rPr>
              <a:t>Result 2</a:t>
            </a:r>
            <a:endParaRPr sz="1700">
              <a:latin typeface="Lato"/>
              <a:ea typeface="Lato"/>
              <a:cs typeface="Lato"/>
              <a:sym typeface="Lato"/>
            </a:endParaRPr>
          </a:p>
          <a:p>
            <a:pPr marL="0" lvl="0" indent="0" algn="ctr" rtl="0">
              <a:spcBef>
                <a:spcPts val="0"/>
              </a:spcBef>
              <a:spcAft>
                <a:spcPts val="0"/>
              </a:spcAft>
              <a:buNone/>
            </a:pPr>
            <a:r>
              <a:rPr lang="en" sz="1700">
                <a:latin typeface="Lato"/>
                <a:ea typeface="Lato"/>
                <a:cs typeface="Lato"/>
                <a:sym typeface="Lato"/>
              </a:rPr>
              <a:t>Result 3</a:t>
            </a:r>
            <a:endParaRPr sz="1700">
              <a:latin typeface="Lato"/>
              <a:ea typeface="Lato"/>
              <a:cs typeface="Lato"/>
              <a:sym typeface="Lato"/>
            </a:endParaRPr>
          </a:p>
          <a:p>
            <a:pPr marL="0" lvl="0" indent="0" algn="ctr" rtl="0">
              <a:spcBef>
                <a:spcPts val="0"/>
              </a:spcBef>
              <a:spcAft>
                <a:spcPts val="0"/>
              </a:spcAft>
              <a:buNone/>
            </a:pPr>
            <a:r>
              <a:rPr lang="en" sz="1700">
                <a:latin typeface="Lato"/>
                <a:ea typeface="Lato"/>
                <a:cs typeface="Lato"/>
                <a:sym typeface="Lato"/>
              </a:rPr>
              <a:t>Result 4</a:t>
            </a:r>
            <a:endParaRPr sz="1700">
              <a:latin typeface="Lato"/>
              <a:ea typeface="Lato"/>
              <a:cs typeface="Lato"/>
              <a:sym typeface="Lato"/>
            </a:endParaRPr>
          </a:p>
        </p:txBody>
      </p:sp>
      <p:cxnSp>
        <p:nvCxnSpPr>
          <p:cNvPr id="339" name="Google Shape;339;p40"/>
          <p:cNvCxnSpPr/>
          <p:nvPr/>
        </p:nvCxnSpPr>
        <p:spPr>
          <a:xfrm>
            <a:off x="3719275" y="3011725"/>
            <a:ext cx="1696500" cy="9000"/>
          </a:xfrm>
          <a:prstGeom prst="straightConnector1">
            <a:avLst/>
          </a:prstGeom>
          <a:noFill/>
          <a:ln w="9525" cap="flat" cmpd="sng">
            <a:solidFill>
              <a:srgbClr val="000000"/>
            </a:solidFill>
            <a:prstDash val="solid"/>
            <a:round/>
            <a:headEnd type="none" w="med" len="med"/>
            <a:tailEnd type="none" w="med" len="med"/>
          </a:ln>
        </p:spPr>
      </p:cxnSp>
      <p:sp>
        <p:nvSpPr>
          <p:cNvPr id="340" name="Google Shape;340;p40"/>
          <p:cNvSpPr txBox="1"/>
          <p:nvPr/>
        </p:nvSpPr>
        <p:spPr>
          <a:xfrm>
            <a:off x="3882600" y="3011725"/>
            <a:ext cx="13788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b="1">
                <a:latin typeface="Lato"/>
                <a:ea typeface="Lato"/>
                <a:cs typeface="Lato"/>
                <a:sym typeface="Lato"/>
              </a:rPr>
              <a:t>Get Information ()</a:t>
            </a:r>
            <a:endParaRPr sz="1000" b="1">
              <a:latin typeface="Lato"/>
              <a:ea typeface="Lato"/>
              <a:cs typeface="Lato"/>
              <a:sym typeface="Lato"/>
            </a:endParaRPr>
          </a:p>
          <a:p>
            <a:pPr marL="0" lvl="0" indent="0" algn="ctr" rtl="0">
              <a:spcBef>
                <a:spcPts val="0"/>
              </a:spcBef>
              <a:spcAft>
                <a:spcPts val="0"/>
              </a:spcAft>
              <a:buNone/>
            </a:pPr>
            <a:r>
              <a:rPr lang="en" sz="1000" b="1">
                <a:latin typeface="Lato"/>
                <a:ea typeface="Lato"/>
                <a:cs typeface="Lato"/>
                <a:sym typeface="Lato"/>
              </a:rPr>
              <a:t>Sensor Information ()</a:t>
            </a:r>
            <a:endParaRPr sz="1000" b="1">
              <a:latin typeface="Lato"/>
              <a:ea typeface="Lato"/>
              <a:cs typeface="Lato"/>
              <a:sym typeface="Lato"/>
            </a:endParaRPr>
          </a:p>
        </p:txBody>
      </p:sp>
      <p:sp>
        <p:nvSpPr>
          <p:cNvPr id="341" name="Google Shape;341;p40"/>
          <p:cNvSpPr/>
          <p:nvPr/>
        </p:nvSpPr>
        <p:spPr>
          <a:xfrm>
            <a:off x="1034100" y="399125"/>
            <a:ext cx="1696500" cy="798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0"/>
          <p:cNvSpPr/>
          <p:nvPr/>
        </p:nvSpPr>
        <p:spPr>
          <a:xfrm>
            <a:off x="1016200" y="2684300"/>
            <a:ext cx="1696500" cy="798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0"/>
          <p:cNvSpPr/>
          <p:nvPr/>
        </p:nvSpPr>
        <p:spPr>
          <a:xfrm>
            <a:off x="6413400" y="3869850"/>
            <a:ext cx="1696500" cy="798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0"/>
          <p:cNvSpPr/>
          <p:nvPr/>
        </p:nvSpPr>
        <p:spPr>
          <a:xfrm>
            <a:off x="1034100" y="1535525"/>
            <a:ext cx="1696500" cy="798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0"/>
          <p:cNvSpPr/>
          <p:nvPr/>
        </p:nvSpPr>
        <p:spPr>
          <a:xfrm>
            <a:off x="1034100" y="3833075"/>
            <a:ext cx="1696500" cy="798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0"/>
          <p:cNvSpPr/>
          <p:nvPr/>
        </p:nvSpPr>
        <p:spPr>
          <a:xfrm>
            <a:off x="6413400" y="1560275"/>
            <a:ext cx="1696500" cy="798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0"/>
          <p:cNvSpPr/>
          <p:nvPr/>
        </p:nvSpPr>
        <p:spPr>
          <a:xfrm>
            <a:off x="6422350" y="2715063"/>
            <a:ext cx="1696500" cy="798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0"/>
          <p:cNvSpPr/>
          <p:nvPr/>
        </p:nvSpPr>
        <p:spPr>
          <a:xfrm>
            <a:off x="6413400" y="444500"/>
            <a:ext cx="1696500" cy="798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9" name="Google Shape;349;p40"/>
          <p:cNvCxnSpPr/>
          <p:nvPr/>
        </p:nvCxnSpPr>
        <p:spPr>
          <a:xfrm>
            <a:off x="3728350" y="1605650"/>
            <a:ext cx="1687200" cy="9000"/>
          </a:xfrm>
          <a:prstGeom prst="straightConnector1">
            <a:avLst/>
          </a:prstGeom>
          <a:noFill/>
          <a:ln w="9525" cap="flat" cmpd="sng">
            <a:solidFill>
              <a:srgbClr val="000000"/>
            </a:solidFill>
            <a:prstDash val="solid"/>
            <a:round/>
            <a:headEnd type="none" w="med" len="med"/>
            <a:tailEnd type="none" w="med" len="med"/>
          </a:ln>
        </p:spPr>
      </p:cxnSp>
      <p:cxnSp>
        <p:nvCxnSpPr>
          <p:cNvPr id="350" name="Google Shape;350;p40"/>
          <p:cNvCxnSpPr/>
          <p:nvPr/>
        </p:nvCxnSpPr>
        <p:spPr>
          <a:xfrm>
            <a:off x="1016200" y="665675"/>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51" name="Google Shape;351;p40"/>
          <p:cNvCxnSpPr/>
          <p:nvPr/>
        </p:nvCxnSpPr>
        <p:spPr>
          <a:xfrm>
            <a:off x="1034100" y="1789550"/>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52" name="Google Shape;352;p40"/>
          <p:cNvCxnSpPr/>
          <p:nvPr/>
        </p:nvCxnSpPr>
        <p:spPr>
          <a:xfrm>
            <a:off x="1025150" y="2923475"/>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53" name="Google Shape;353;p40"/>
          <p:cNvCxnSpPr/>
          <p:nvPr/>
        </p:nvCxnSpPr>
        <p:spPr>
          <a:xfrm>
            <a:off x="1034100" y="4381500"/>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54" name="Google Shape;354;p40"/>
          <p:cNvCxnSpPr/>
          <p:nvPr/>
        </p:nvCxnSpPr>
        <p:spPr>
          <a:xfrm>
            <a:off x="6413400" y="665675"/>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55" name="Google Shape;355;p40"/>
          <p:cNvCxnSpPr/>
          <p:nvPr/>
        </p:nvCxnSpPr>
        <p:spPr>
          <a:xfrm>
            <a:off x="6413400" y="1789550"/>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56" name="Google Shape;356;p40"/>
          <p:cNvCxnSpPr/>
          <p:nvPr/>
        </p:nvCxnSpPr>
        <p:spPr>
          <a:xfrm>
            <a:off x="6431300" y="2930913"/>
            <a:ext cx="1696500" cy="0"/>
          </a:xfrm>
          <a:prstGeom prst="straightConnector1">
            <a:avLst/>
          </a:prstGeom>
          <a:noFill/>
          <a:ln w="9525" cap="flat" cmpd="sng">
            <a:solidFill>
              <a:schemeClr val="dk1"/>
            </a:solidFill>
            <a:prstDash val="solid"/>
            <a:round/>
            <a:headEnd type="none" w="med" len="med"/>
            <a:tailEnd type="none" w="med" len="med"/>
          </a:ln>
        </p:spPr>
      </p:cxnSp>
      <p:cxnSp>
        <p:nvCxnSpPr>
          <p:cNvPr id="357" name="Google Shape;357;p40"/>
          <p:cNvCxnSpPr/>
          <p:nvPr/>
        </p:nvCxnSpPr>
        <p:spPr>
          <a:xfrm>
            <a:off x="6422350" y="4381500"/>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58" name="Google Shape;358;p40"/>
          <p:cNvCxnSpPr/>
          <p:nvPr/>
        </p:nvCxnSpPr>
        <p:spPr>
          <a:xfrm>
            <a:off x="1034100" y="943425"/>
            <a:ext cx="1696500" cy="0"/>
          </a:xfrm>
          <a:prstGeom prst="straightConnector1">
            <a:avLst/>
          </a:prstGeom>
          <a:noFill/>
          <a:ln w="9525" cap="flat" cmpd="sng">
            <a:solidFill>
              <a:srgbClr val="000000"/>
            </a:solidFill>
            <a:prstDash val="solid"/>
            <a:round/>
            <a:headEnd type="none" w="med" len="med"/>
            <a:tailEnd type="none" w="med" len="med"/>
          </a:ln>
        </p:spPr>
      </p:cxnSp>
      <p:sp>
        <p:nvSpPr>
          <p:cNvPr id="359" name="Google Shape;359;p40"/>
          <p:cNvSpPr txBox="1"/>
          <p:nvPr/>
        </p:nvSpPr>
        <p:spPr>
          <a:xfrm>
            <a:off x="1315350" y="399125"/>
            <a:ext cx="1134000" cy="32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b="1">
                <a:latin typeface="Lato"/>
                <a:ea typeface="Lato"/>
                <a:cs typeface="Lato"/>
                <a:sym typeface="Lato"/>
              </a:rPr>
              <a:t>User</a:t>
            </a:r>
            <a:endParaRPr sz="900" b="1">
              <a:latin typeface="Lato"/>
              <a:ea typeface="Lato"/>
              <a:cs typeface="Lato"/>
              <a:sym typeface="Lato"/>
            </a:endParaRPr>
          </a:p>
        </p:txBody>
      </p:sp>
      <p:sp>
        <p:nvSpPr>
          <p:cNvPr id="360" name="Google Shape;360;p40"/>
          <p:cNvSpPr txBox="1"/>
          <p:nvPr/>
        </p:nvSpPr>
        <p:spPr>
          <a:xfrm>
            <a:off x="1370050" y="636725"/>
            <a:ext cx="9888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Lato"/>
                <a:ea typeface="Lato"/>
                <a:cs typeface="Lato"/>
                <a:sym typeface="Lato"/>
              </a:rPr>
              <a:t>Baby Result </a:t>
            </a:r>
            <a:endParaRPr sz="900">
              <a:latin typeface="Lato"/>
              <a:ea typeface="Lato"/>
              <a:cs typeface="Lato"/>
              <a:sym typeface="Lato"/>
            </a:endParaRPr>
          </a:p>
        </p:txBody>
      </p:sp>
      <p:sp>
        <p:nvSpPr>
          <p:cNvPr id="361" name="Google Shape;361;p40"/>
          <p:cNvSpPr txBox="1"/>
          <p:nvPr/>
        </p:nvSpPr>
        <p:spPr>
          <a:xfrm>
            <a:off x="1410600" y="874325"/>
            <a:ext cx="9435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Lato"/>
                <a:ea typeface="Lato"/>
                <a:cs typeface="Lato"/>
                <a:sym typeface="Lato"/>
              </a:rPr>
              <a:t>Swing Cradle()</a:t>
            </a:r>
            <a:endParaRPr sz="900">
              <a:latin typeface="Lato"/>
              <a:ea typeface="Lato"/>
              <a:cs typeface="Lato"/>
              <a:sym typeface="Lato"/>
            </a:endParaRPr>
          </a:p>
        </p:txBody>
      </p:sp>
      <p:cxnSp>
        <p:nvCxnSpPr>
          <p:cNvPr id="362" name="Google Shape;362;p40"/>
          <p:cNvCxnSpPr/>
          <p:nvPr/>
        </p:nvCxnSpPr>
        <p:spPr>
          <a:xfrm>
            <a:off x="1034100" y="2079825"/>
            <a:ext cx="1696500" cy="0"/>
          </a:xfrm>
          <a:prstGeom prst="straightConnector1">
            <a:avLst/>
          </a:prstGeom>
          <a:noFill/>
          <a:ln w="9525" cap="flat" cmpd="sng">
            <a:solidFill>
              <a:srgbClr val="000000"/>
            </a:solidFill>
            <a:prstDash val="solid"/>
            <a:round/>
            <a:headEnd type="none" w="med" len="med"/>
            <a:tailEnd type="none" w="med" len="med"/>
          </a:ln>
        </p:spPr>
      </p:cxnSp>
      <p:sp>
        <p:nvSpPr>
          <p:cNvPr id="363" name="Google Shape;363;p40"/>
          <p:cNvSpPr txBox="1"/>
          <p:nvPr/>
        </p:nvSpPr>
        <p:spPr>
          <a:xfrm>
            <a:off x="1435500" y="1520575"/>
            <a:ext cx="8937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b="1">
                <a:latin typeface="Lato"/>
                <a:ea typeface="Lato"/>
                <a:cs typeface="Lato"/>
                <a:sym typeface="Lato"/>
              </a:rPr>
              <a:t>GSM Module</a:t>
            </a:r>
            <a:endParaRPr sz="900" b="1">
              <a:latin typeface="Lato"/>
              <a:ea typeface="Lato"/>
              <a:cs typeface="Lato"/>
              <a:sym typeface="Lato"/>
            </a:endParaRPr>
          </a:p>
        </p:txBody>
      </p:sp>
      <p:sp>
        <p:nvSpPr>
          <p:cNvPr id="364" name="Google Shape;364;p40"/>
          <p:cNvSpPr txBox="1"/>
          <p:nvPr/>
        </p:nvSpPr>
        <p:spPr>
          <a:xfrm>
            <a:off x="1460550" y="1773125"/>
            <a:ext cx="8436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Lato"/>
                <a:ea typeface="Lato"/>
                <a:cs typeface="Lato"/>
                <a:sym typeface="Lato"/>
              </a:rPr>
              <a:t>Information</a:t>
            </a:r>
            <a:endParaRPr sz="900">
              <a:latin typeface="Lato"/>
              <a:ea typeface="Lato"/>
              <a:cs typeface="Lato"/>
              <a:sym typeface="Lato"/>
            </a:endParaRPr>
          </a:p>
        </p:txBody>
      </p:sp>
      <p:sp>
        <p:nvSpPr>
          <p:cNvPr id="365" name="Google Shape;365;p40"/>
          <p:cNvSpPr txBox="1"/>
          <p:nvPr/>
        </p:nvSpPr>
        <p:spPr>
          <a:xfrm>
            <a:off x="1315350" y="2069188"/>
            <a:ext cx="12429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Lato"/>
                <a:ea typeface="Lato"/>
                <a:cs typeface="Lato"/>
                <a:sym typeface="Lato"/>
              </a:rPr>
              <a:t>Sensor Information ()</a:t>
            </a:r>
            <a:endParaRPr sz="900">
              <a:latin typeface="Lato"/>
              <a:ea typeface="Lato"/>
              <a:cs typeface="Lato"/>
              <a:sym typeface="Lato"/>
            </a:endParaRPr>
          </a:p>
        </p:txBody>
      </p:sp>
      <p:cxnSp>
        <p:nvCxnSpPr>
          <p:cNvPr id="366" name="Google Shape;366;p40"/>
          <p:cNvCxnSpPr/>
          <p:nvPr/>
        </p:nvCxnSpPr>
        <p:spPr>
          <a:xfrm>
            <a:off x="1025150" y="3202850"/>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67" name="Google Shape;367;p40"/>
          <p:cNvCxnSpPr/>
          <p:nvPr/>
        </p:nvCxnSpPr>
        <p:spPr>
          <a:xfrm>
            <a:off x="6413400" y="4096125"/>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68" name="Google Shape;368;p40"/>
          <p:cNvCxnSpPr/>
          <p:nvPr/>
        </p:nvCxnSpPr>
        <p:spPr>
          <a:xfrm>
            <a:off x="6413400" y="2069200"/>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69" name="Google Shape;369;p40"/>
          <p:cNvCxnSpPr/>
          <p:nvPr/>
        </p:nvCxnSpPr>
        <p:spPr>
          <a:xfrm>
            <a:off x="6431300" y="3258025"/>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70" name="Google Shape;370;p40"/>
          <p:cNvCxnSpPr/>
          <p:nvPr/>
        </p:nvCxnSpPr>
        <p:spPr>
          <a:xfrm>
            <a:off x="1034100" y="4096125"/>
            <a:ext cx="1696500" cy="0"/>
          </a:xfrm>
          <a:prstGeom prst="straightConnector1">
            <a:avLst/>
          </a:prstGeom>
          <a:noFill/>
          <a:ln w="9525" cap="flat" cmpd="sng">
            <a:solidFill>
              <a:srgbClr val="000000"/>
            </a:solidFill>
            <a:prstDash val="solid"/>
            <a:round/>
            <a:headEnd type="none" w="med" len="med"/>
            <a:tailEnd type="none" w="med" len="med"/>
          </a:ln>
        </p:spPr>
      </p:cxnSp>
      <p:cxnSp>
        <p:nvCxnSpPr>
          <p:cNvPr id="371" name="Google Shape;371;p40"/>
          <p:cNvCxnSpPr/>
          <p:nvPr/>
        </p:nvCxnSpPr>
        <p:spPr>
          <a:xfrm>
            <a:off x="6413400" y="943425"/>
            <a:ext cx="1696500" cy="0"/>
          </a:xfrm>
          <a:prstGeom prst="straightConnector1">
            <a:avLst/>
          </a:prstGeom>
          <a:noFill/>
          <a:ln w="9525" cap="flat" cmpd="sng">
            <a:solidFill>
              <a:srgbClr val="000000"/>
            </a:solidFill>
            <a:prstDash val="solid"/>
            <a:round/>
            <a:headEnd type="none" w="med" len="med"/>
            <a:tailEnd type="none" w="med" len="med"/>
          </a:ln>
        </p:spPr>
      </p:cxnSp>
      <p:sp>
        <p:nvSpPr>
          <p:cNvPr id="372" name="Google Shape;372;p40"/>
          <p:cNvSpPr txBox="1"/>
          <p:nvPr/>
        </p:nvSpPr>
        <p:spPr>
          <a:xfrm>
            <a:off x="1378850" y="2636025"/>
            <a:ext cx="9888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b="1">
                <a:latin typeface="Lato"/>
                <a:ea typeface="Lato"/>
                <a:cs typeface="Lato"/>
                <a:sym typeface="Lato"/>
              </a:rPr>
              <a:t>Motor</a:t>
            </a:r>
            <a:endParaRPr sz="900" b="1">
              <a:latin typeface="Lato"/>
              <a:ea typeface="Lato"/>
              <a:cs typeface="Lato"/>
              <a:sym typeface="Lato"/>
            </a:endParaRPr>
          </a:p>
        </p:txBody>
      </p:sp>
      <p:sp>
        <p:nvSpPr>
          <p:cNvPr id="373" name="Google Shape;373;p40"/>
          <p:cNvSpPr txBox="1"/>
          <p:nvPr/>
        </p:nvSpPr>
        <p:spPr>
          <a:xfrm>
            <a:off x="1417600" y="2909525"/>
            <a:ext cx="8937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Lato"/>
                <a:ea typeface="Lato"/>
                <a:cs typeface="Lato"/>
                <a:sym typeface="Lato"/>
              </a:rPr>
              <a:t>Result</a:t>
            </a:r>
            <a:endParaRPr sz="900">
              <a:latin typeface="Lato"/>
              <a:ea typeface="Lato"/>
              <a:cs typeface="Lato"/>
              <a:sym typeface="Lato"/>
            </a:endParaRPr>
          </a:p>
        </p:txBody>
      </p:sp>
      <p:sp>
        <p:nvSpPr>
          <p:cNvPr id="374" name="Google Shape;374;p40"/>
          <p:cNvSpPr txBox="1"/>
          <p:nvPr/>
        </p:nvSpPr>
        <p:spPr>
          <a:xfrm>
            <a:off x="1088600" y="3178175"/>
            <a:ext cx="15693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Lato"/>
                <a:ea typeface="Lato"/>
                <a:cs typeface="Lato"/>
                <a:sym typeface="Lato"/>
              </a:rPr>
              <a:t>Constant rotate ()</a:t>
            </a:r>
            <a:endParaRPr sz="900">
              <a:latin typeface="Lato"/>
              <a:ea typeface="Lato"/>
              <a:cs typeface="Lato"/>
              <a:sym typeface="Lato"/>
            </a:endParaRPr>
          </a:p>
        </p:txBody>
      </p:sp>
      <p:sp>
        <p:nvSpPr>
          <p:cNvPr id="375" name="Google Shape;375;p40"/>
          <p:cNvSpPr txBox="1"/>
          <p:nvPr/>
        </p:nvSpPr>
        <p:spPr>
          <a:xfrm>
            <a:off x="1184000" y="3779825"/>
            <a:ext cx="13788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b="1">
                <a:latin typeface="Lato"/>
                <a:ea typeface="Lato"/>
                <a:cs typeface="Lato"/>
                <a:sym typeface="Lato"/>
              </a:rPr>
              <a:t>Temperature Sensor</a:t>
            </a:r>
            <a:endParaRPr sz="900" b="1">
              <a:latin typeface="Lato"/>
              <a:ea typeface="Lato"/>
              <a:cs typeface="Lato"/>
              <a:sym typeface="Lato"/>
            </a:endParaRPr>
          </a:p>
        </p:txBody>
      </p:sp>
      <p:sp>
        <p:nvSpPr>
          <p:cNvPr id="376" name="Google Shape;376;p40"/>
          <p:cNvSpPr txBox="1"/>
          <p:nvPr/>
        </p:nvSpPr>
        <p:spPr>
          <a:xfrm>
            <a:off x="1043350" y="4070675"/>
            <a:ext cx="16872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Lato"/>
                <a:ea typeface="Lato"/>
                <a:cs typeface="Lato"/>
                <a:sym typeface="Lato"/>
              </a:rPr>
              <a:t>Temperature Humidity</a:t>
            </a:r>
            <a:endParaRPr sz="900">
              <a:latin typeface="Lato"/>
              <a:ea typeface="Lato"/>
              <a:cs typeface="Lato"/>
              <a:sym typeface="Lato"/>
            </a:endParaRPr>
          </a:p>
        </p:txBody>
      </p:sp>
      <p:sp>
        <p:nvSpPr>
          <p:cNvPr id="377" name="Google Shape;377;p40"/>
          <p:cNvSpPr txBox="1"/>
          <p:nvPr/>
        </p:nvSpPr>
        <p:spPr>
          <a:xfrm>
            <a:off x="1020850" y="4287150"/>
            <a:ext cx="16872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Lato"/>
                <a:ea typeface="Lato"/>
                <a:cs typeface="Lato"/>
                <a:sym typeface="Lato"/>
              </a:rPr>
              <a:t>Get Temperature ()</a:t>
            </a:r>
            <a:endParaRPr sz="800">
              <a:latin typeface="Lato"/>
              <a:ea typeface="Lato"/>
              <a:cs typeface="Lato"/>
              <a:sym typeface="Lato"/>
            </a:endParaRPr>
          </a:p>
          <a:p>
            <a:pPr marL="0" lvl="0" indent="0" algn="ctr" rtl="0">
              <a:spcBef>
                <a:spcPts val="0"/>
              </a:spcBef>
              <a:spcAft>
                <a:spcPts val="0"/>
              </a:spcAft>
              <a:buNone/>
            </a:pPr>
            <a:r>
              <a:rPr lang="en" sz="800">
                <a:latin typeface="Lato"/>
                <a:ea typeface="Lato"/>
                <a:cs typeface="Lato"/>
                <a:sym typeface="Lato"/>
              </a:rPr>
              <a:t>Get Humidity ()</a:t>
            </a:r>
            <a:endParaRPr sz="800">
              <a:latin typeface="Lato"/>
              <a:ea typeface="Lato"/>
              <a:cs typeface="Lato"/>
              <a:sym typeface="Lato"/>
            </a:endParaRPr>
          </a:p>
        </p:txBody>
      </p:sp>
      <p:sp>
        <p:nvSpPr>
          <p:cNvPr id="378" name="Google Shape;378;p40"/>
          <p:cNvSpPr txBox="1"/>
          <p:nvPr/>
        </p:nvSpPr>
        <p:spPr>
          <a:xfrm>
            <a:off x="6744350" y="3785888"/>
            <a:ext cx="10704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b="1">
                <a:latin typeface="Lato"/>
                <a:ea typeface="Lato"/>
                <a:cs typeface="Lato"/>
                <a:sym typeface="Lato"/>
              </a:rPr>
              <a:t>Sound Sensor</a:t>
            </a:r>
            <a:endParaRPr sz="900" b="1">
              <a:latin typeface="Lato"/>
              <a:ea typeface="Lato"/>
              <a:cs typeface="Lato"/>
              <a:sym typeface="Lato"/>
            </a:endParaRPr>
          </a:p>
        </p:txBody>
      </p:sp>
      <p:sp>
        <p:nvSpPr>
          <p:cNvPr id="379" name="Google Shape;379;p40"/>
          <p:cNvSpPr txBox="1"/>
          <p:nvPr/>
        </p:nvSpPr>
        <p:spPr>
          <a:xfrm>
            <a:off x="6726450" y="4332988"/>
            <a:ext cx="10704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Lato"/>
                <a:ea typeface="Lato"/>
                <a:cs typeface="Lato"/>
                <a:sym typeface="Lato"/>
              </a:rPr>
              <a:t>Get Noise()</a:t>
            </a:r>
            <a:endParaRPr sz="800">
              <a:latin typeface="Lato"/>
              <a:ea typeface="Lato"/>
              <a:cs typeface="Lato"/>
              <a:sym typeface="Lato"/>
            </a:endParaRPr>
          </a:p>
          <a:p>
            <a:pPr marL="0" lvl="0" indent="0" algn="ctr" rtl="0">
              <a:spcBef>
                <a:spcPts val="0"/>
              </a:spcBef>
              <a:spcAft>
                <a:spcPts val="0"/>
              </a:spcAft>
              <a:buNone/>
            </a:pPr>
            <a:r>
              <a:rPr lang="en" sz="800">
                <a:latin typeface="Lato"/>
                <a:ea typeface="Lato"/>
                <a:cs typeface="Lato"/>
                <a:sym typeface="Lato"/>
              </a:rPr>
              <a:t>Send Result()</a:t>
            </a:r>
            <a:endParaRPr sz="800">
              <a:latin typeface="Lato"/>
              <a:ea typeface="Lato"/>
              <a:cs typeface="Lato"/>
              <a:sym typeface="Lato"/>
            </a:endParaRPr>
          </a:p>
        </p:txBody>
      </p:sp>
      <p:sp>
        <p:nvSpPr>
          <p:cNvPr id="380" name="Google Shape;380;p40"/>
          <p:cNvSpPr txBox="1"/>
          <p:nvPr/>
        </p:nvSpPr>
        <p:spPr>
          <a:xfrm>
            <a:off x="6726450" y="4070663"/>
            <a:ext cx="10704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Lato"/>
                <a:ea typeface="Lato"/>
                <a:cs typeface="Lato"/>
                <a:sym typeface="Lato"/>
              </a:rPr>
              <a:t>Noise</a:t>
            </a:r>
            <a:endParaRPr sz="900">
              <a:latin typeface="Lato"/>
              <a:ea typeface="Lato"/>
              <a:cs typeface="Lato"/>
              <a:sym typeface="Lato"/>
            </a:endParaRPr>
          </a:p>
        </p:txBody>
      </p:sp>
      <p:sp>
        <p:nvSpPr>
          <p:cNvPr id="381" name="Google Shape;381;p40"/>
          <p:cNvSpPr txBox="1"/>
          <p:nvPr/>
        </p:nvSpPr>
        <p:spPr>
          <a:xfrm>
            <a:off x="6735400" y="2646738"/>
            <a:ext cx="1070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b="1">
                <a:latin typeface="Lato"/>
                <a:ea typeface="Lato"/>
                <a:cs typeface="Lato"/>
                <a:sym typeface="Lato"/>
              </a:rPr>
              <a:t>Wetness Sensor</a:t>
            </a:r>
            <a:endParaRPr sz="900" b="1">
              <a:latin typeface="Lato"/>
              <a:ea typeface="Lato"/>
              <a:cs typeface="Lato"/>
              <a:sym typeface="Lato"/>
            </a:endParaRPr>
          </a:p>
        </p:txBody>
      </p:sp>
      <p:sp>
        <p:nvSpPr>
          <p:cNvPr id="382" name="Google Shape;382;p40"/>
          <p:cNvSpPr txBox="1"/>
          <p:nvPr/>
        </p:nvSpPr>
        <p:spPr>
          <a:xfrm>
            <a:off x="6726450" y="2910675"/>
            <a:ext cx="10704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Lato"/>
                <a:ea typeface="Lato"/>
                <a:cs typeface="Lato"/>
                <a:sym typeface="Lato"/>
              </a:rPr>
              <a:t>Wetness</a:t>
            </a:r>
            <a:endParaRPr sz="900">
              <a:latin typeface="Lato"/>
              <a:ea typeface="Lato"/>
              <a:cs typeface="Lato"/>
              <a:sym typeface="Lato"/>
            </a:endParaRPr>
          </a:p>
        </p:txBody>
      </p:sp>
      <p:sp>
        <p:nvSpPr>
          <p:cNvPr id="383" name="Google Shape;383;p40"/>
          <p:cNvSpPr txBox="1"/>
          <p:nvPr/>
        </p:nvSpPr>
        <p:spPr>
          <a:xfrm>
            <a:off x="6744350" y="3162325"/>
            <a:ext cx="10704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Lato"/>
                <a:ea typeface="Lato"/>
                <a:cs typeface="Lato"/>
                <a:sym typeface="Lato"/>
              </a:rPr>
              <a:t>Get Wetness ()</a:t>
            </a:r>
            <a:endParaRPr sz="800">
              <a:latin typeface="Lato"/>
              <a:ea typeface="Lato"/>
              <a:cs typeface="Lato"/>
              <a:sym typeface="Lato"/>
            </a:endParaRPr>
          </a:p>
          <a:p>
            <a:pPr marL="0" lvl="0" indent="0" algn="ctr" rtl="0">
              <a:spcBef>
                <a:spcPts val="0"/>
              </a:spcBef>
              <a:spcAft>
                <a:spcPts val="0"/>
              </a:spcAft>
              <a:buNone/>
            </a:pPr>
            <a:r>
              <a:rPr lang="en" sz="800">
                <a:latin typeface="Lato"/>
                <a:ea typeface="Lato"/>
                <a:cs typeface="Lato"/>
                <a:sym typeface="Lato"/>
              </a:rPr>
              <a:t>Send Wetness()</a:t>
            </a:r>
            <a:endParaRPr sz="800">
              <a:latin typeface="Lato"/>
              <a:ea typeface="Lato"/>
              <a:cs typeface="Lato"/>
              <a:sym typeface="Lato"/>
            </a:endParaRPr>
          </a:p>
        </p:txBody>
      </p:sp>
      <p:sp>
        <p:nvSpPr>
          <p:cNvPr id="384" name="Google Shape;384;p40"/>
          <p:cNvSpPr txBox="1"/>
          <p:nvPr/>
        </p:nvSpPr>
        <p:spPr>
          <a:xfrm>
            <a:off x="6744350" y="1494438"/>
            <a:ext cx="10704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b="1">
                <a:latin typeface="Lato"/>
                <a:ea typeface="Lato"/>
                <a:cs typeface="Lato"/>
                <a:sym typeface="Lato"/>
              </a:rPr>
              <a:t>Camera Sensor</a:t>
            </a:r>
            <a:endParaRPr sz="900" b="1">
              <a:latin typeface="Lato"/>
              <a:ea typeface="Lato"/>
              <a:cs typeface="Lato"/>
              <a:sym typeface="Lato"/>
            </a:endParaRPr>
          </a:p>
        </p:txBody>
      </p:sp>
      <p:sp>
        <p:nvSpPr>
          <p:cNvPr id="385" name="Google Shape;385;p40"/>
          <p:cNvSpPr txBox="1"/>
          <p:nvPr/>
        </p:nvSpPr>
        <p:spPr>
          <a:xfrm>
            <a:off x="6744350" y="2025396"/>
            <a:ext cx="10704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latin typeface="Lato"/>
                <a:ea typeface="Lato"/>
                <a:cs typeface="Lato"/>
                <a:sym typeface="Lato"/>
              </a:rPr>
              <a:t>Get Live Img()</a:t>
            </a:r>
            <a:endParaRPr sz="800">
              <a:latin typeface="Lato"/>
              <a:ea typeface="Lato"/>
              <a:cs typeface="Lato"/>
              <a:sym typeface="Lato"/>
            </a:endParaRPr>
          </a:p>
          <a:p>
            <a:pPr marL="0" lvl="0" indent="0" algn="ctr" rtl="0">
              <a:spcBef>
                <a:spcPts val="0"/>
              </a:spcBef>
              <a:spcAft>
                <a:spcPts val="0"/>
              </a:spcAft>
              <a:buNone/>
            </a:pPr>
            <a:r>
              <a:rPr lang="en" sz="800">
                <a:latin typeface="Lato"/>
                <a:ea typeface="Lato"/>
                <a:cs typeface="Lato"/>
                <a:sym typeface="Lato"/>
              </a:rPr>
              <a:t>Send Video()</a:t>
            </a:r>
            <a:endParaRPr sz="800">
              <a:latin typeface="Lato"/>
              <a:ea typeface="Lato"/>
              <a:cs typeface="Lato"/>
              <a:sym typeface="Lato"/>
            </a:endParaRPr>
          </a:p>
        </p:txBody>
      </p:sp>
      <p:sp>
        <p:nvSpPr>
          <p:cNvPr id="386" name="Google Shape;386;p40"/>
          <p:cNvSpPr txBox="1"/>
          <p:nvPr/>
        </p:nvSpPr>
        <p:spPr>
          <a:xfrm>
            <a:off x="6776200" y="1772700"/>
            <a:ext cx="988800" cy="21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latin typeface="Lato"/>
                <a:ea typeface="Lato"/>
                <a:cs typeface="Lato"/>
                <a:sym typeface="Lato"/>
              </a:rPr>
              <a:t>Video</a:t>
            </a:r>
            <a:endParaRPr sz="900">
              <a:latin typeface="Lato"/>
              <a:ea typeface="Lato"/>
              <a:cs typeface="Lato"/>
              <a:sym typeface="Lato"/>
            </a:endParaRPr>
          </a:p>
        </p:txBody>
      </p:sp>
      <p:sp>
        <p:nvSpPr>
          <p:cNvPr id="387" name="Google Shape;387;p40"/>
          <p:cNvSpPr txBox="1"/>
          <p:nvPr/>
        </p:nvSpPr>
        <p:spPr>
          <a:xfrm>
            <a:off x="6735400" y="399123"/>
            <a:ext cx="10704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b="1">
                <a:latin typeface="Lato"/>
                <a:ea typeface="Lato"/>
                <a:cs typeface="Lato"/>
                <a:sym typeface="Lato"/>
              </a:rPr>
              <a:t>UV Light</a:t>
            </a:r>
            <a:endParaRPr sz="900" b="1">
              <a:latin typeface="Lato"/>
              <a:ea typeface="Lato"/>
              <a:cs typeface="Lato"/>
              <a:sym typeface="Lato"/>
            </a:endParaRPr>
          </a:p>
        </p:txBody>
      </p:sp>
      <p:sp>
        <p:nvSpPr>
          <p:cNvPr id="388" name="Google Shape;388;p40"/>
          <p:cNvSpPr txBox="1"/>
          <p:nvPr/>
        </p:nvSpPr>
        <p:spPr>
          <a:xfrm>
            <a:off x="6744350" y="664822"/>
            <a:ext cx="10704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Lato"/>
                <a:ea typeface="Lato"/>
                <a:cs typeface="Lato"/>
                <a:sym typeface="Lato"/>
              </a:rPr>
              <a:t>Glow Light</a:t>
            </a:r>
            <a:endParaRPr sz="900">
              <a:latin typeface="Lato"/>
              <a:ea typeface="Lato"/>
              <a:cs typeface="Lato"/>
              <a:sym typeface="Lato"/>
            </a:endParaRPr>
          </a:p>
        </p:txBody>
      </p:sp>
      <p:sp>
        <p:nvSpPr>
          <p:cNvPr id="389" name="Google Shape;389;p40"/>
          <p:cNvSpPr txBox="1"/>
          <p:nvPr/>
        </p:nvSpPr>
        <p:spPr>
          <a:xfrm>
            <a:off x="6744350" y="946775"/>
            <a:ext cx="10704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Lato"/>
                <a:ea typeface="Lato"/>
                <a:cs typeface="Lato"/>
                <a:sym typeface="Lato"/>
              </a:rPr>
              <a:t>Get Scan()</a:t>
            </a:r>
            <a:endParaRPr sz="900">
              <a:latin typeface="Lato"/>
              <a:ea typeface="Lato"/>
              <a:cs typeface="Lato"/>
              <a:sym typeface="Lato"/>
            </a:endParaRPr>
          </a:p>
        </p:txBody>
      </p:sp>
      <p:cxnSp>
        <p:nvCxnSpPr>
          <p:cNvPr id="390" name="Google Shape;390;p40"/>
          <p:cNvCxnSpPr>
            <a:stCxn id="361" idx="2"/>
            <a:endCxn id="363" idx="0"/>
          </p:cNvCxnSpPr>
          <p:nvPr/>
        </p:nvCxnSpPr>
        <p:spPr>
          <a:xfrm>
            <a:off x="1882350" y="1197425"/>
            <a:ext cx="0" cy="323100"/>
          </a:xfrm>
          <a:prstGeom prst="straightConnector1">
            <a:avLst/>
          </a:prstGeom>
          <a:noFill/>
          <a:ln w="9525" cap="flat" cmpd="sng">
            <a:solidFill>
              <a:schemeClr val="dk2"/>
            </a:solidFill>
            <a:prstDash val="solid"/>
            <a:round/>
            <a:headEnd type="none" w="med" len="med"/>
            <a:tailEnd type="none" w="med" len="med"/>
          </a:ln>
        </p:spPr>
      </p:cxnSp>
      <p:cxnSp>
        <p:nvCxnSpPr>
          <p:cNvPr id="391" name="Google Shape;391;p40"/>
          <p:cNvCxnSpPr>
            <a:stCxn id="344" idx="3"/>
          </p:cNvCxnSpPr>
          <p:nvPr/>
        </p:nvCxnSpPr>
        <p:spPr>
          <a:xfrm>
            <a:off x="2730600" y="1934675"/>
            <a:ext cx="1015800" cy="6600"/>
          </a:xfrm>
          <a:prstGeom prst="straightConnector1">
            <a:avLst/>
          </a:prstGeom>
          <a:noFill/>
          <a:ln w="9525" cap="flat" cmpd="sng">
            <a:solidFill>
              <a:schemeClr val="dk2"/>
            </a:solidFill>
            <a:prstDash val="solid"/>
            <a:round/>
            <a:headEnd type="none" w="med" len="med"/>
            <a:tailEnd type="none" w="med" len="med"/>
          </a:ln>
        </p:spPr>
      </p:cxnSp>
      <p:cxnSp>
        <p:nvCxnSpPr>
          <p:cNvPr id="392" name="Google Shape;392;p40"/>
          <p:cNvCxnSpPr>
            <a:stCxn id="341" idx="1"/>
            <a:endCxn id="342" idx="1"/>
          </p:cNvCxnSpPr>
          <p:nvPr/>
        </p:nvCxnSpPr>
        <p:spPr>
          <a:xfrm flipH="1">
            <a:off x="1016100" y="798275"/>
            <a:ext cx="18000" cy="2285100"/>
          </a:xfrm>
          <a:prstGeom prst="bentConnector3">
            <a:avLst>
              <a:gd name="adj1" fmla="val 1422361"/>
            </a:avLst>
          </a:prstGeom>
          <a:noFill/>
          <a:ln w="9525" cap="flat" cmpd="sng">
            <a:solidFill>
              <a:schemeClr val="dk2"/>
            </a:solidFill>
            <a:prstDash val="solid"/>
            <a:round/>
            <a:headEnd type="none" w="med" len="med"/>
            <a:tailEnd type="none" w="med" len="med"/>
          </a:ln>
        </p:spPr>
      </p:cxnSp>
      <p:cxnSp>
        <p:nvCxnSpPr>
          <p:cNvPr id="393" name="Google Shape;393;p40"/>
          <p:cNvCxnSpPr>
            <a:stCxn id="348" idx="1"/>
          </p:cNvCxnSpPr>
          <p:nvPr/>
        </p:nvCxnSpPr>
        <p:spPr>
          <a:xfrm flipH="1">
            <a:off x="5424600" y="843650"/>
            <a:ext cx="988800" cy="363000"/>
          </a:xfrm>
          <a:prstGeom prst="straightConnector1">
            <a:avLst/>
          </a:prstGeom>
          <a:noFill/>
          <a:ln w="9525" cap="flat" cmpd="sng">
            <a:solidFill>
              <a:schemeClr val="dk2"/>
            </a:solidFill>
            <a:prstDash val="solid"/>
            <a:round/>
            <a:headEnd type="none" w="med" len="med"/>
            <a:tailEnd type="triangle" w="med" len="med"/>
          </a:ln>
        </p:spPr>
      </p:cxnSp>
      <p:cxnSp>
        <p:nvCxnSpPr>
          <p:cNvPr id="394" name="Google Shape;394;p40"/>
          <p:cNvCxnSpPr>
            <a:stCxn id="346" idx="1"/>
          </p:cNvCxnSpPr>
          <p:nvPr/>
        </p:nvCxnSpPr>
        <p:spPr>
          <a:xfrm rot="10800000">
            <a:off x="5424600" y="1959425"/>
            <a:ext cx="988800" cy="0"/>
          </a:xfrm>
          <a:prstGeom prst="straightConnector1">
            <a:avLst/>
          </a:prstGeom>
          <a:noFill/>
          <a:ln w="9525" cap="flat" cmpd="sng">
            <a:solidFill>
              <a:schemeClr val="dk2"/>
            </a:solidFill>
            <a:prstDash val="solid"/>
            <a:round/>
            <a:headEnd type="none" w="med" len="med"/>
            <a:tailEnd type="triangle" w="med" len="med"/>
          </a:ln>
        </p:spPr>
      </p:cxnSp>
      <p:cxnSp>
        <p:nvCxnSpPr>
          <p:cNvPr id="395" name="Google Shape;395;p40"/>
          <p:cNvCxnSpPr>
            <a:stCxn id="347" idx="1"/>
          </p:cNvCxnSpPr>
          <p:nvPr/>
        </p:nvCxnSpPr>
        <p:spPr>
          <a:xfrm rot="10800000">
            <a:off x="5433850" y="2794113"/>
            <a:ext cx="988500" cy="320100"/>
          </a:xfrm>
          <a:prstGeom prst="straightConnector1">
            <a:avLst/>
          </a:prstGeom>
          <a:noFill/>
          <a:ln w="9525" cap="flat" cmpd="sng">
            <a:solidFill>
              <a:schemeClr val="dk2"/>
            </a:solidFill>
            <a:prstDash val="solid"/>
            <a:round/>
            <a:headEnd type="none" w="med" len="med"/>
            <a:tailEnd type="triangle" w="med" len="med"/>
          </a:ln>
        </p:spPr>
      </p:cxnSp>
      <p:cxnSp>
        <p:nvCxnSpPr>
          <p:cNvPr id="396" name="Google Shape;396;p40"/>
          <p:cNvCxnSpPr>
            <a:stCxn id="343" idx="1"/>
          </p:cNvCxnSpPr>
          <p:nvPr/>
        </p:nvCxnSpPr>
        <p:spPr>
          <a:xfrm rot="10800000">
            <a:off x="5433900" y="3601500"/>
            <a:ext cx="979500" cy="667500"/>
          </a:xfrm>
          <a:prstGeom prst="straightConnector1">
            <a:avLst/>
          </a:prstGeom>
          <a:noFill/>
          <a:ln w="9525" cap="flat" cmpd="sng">
            <a:solidFill>
              <a:schemeClr val="dk2"/>
            </a:solidFill>
            <a:prstDash val="solid"/>
            <a:round/>
            <a:headEnd type="none" w="med" len="med"/>
            <a:tailEnd type="triangle" w="med" len="med"/>
          </a:ln>
        </p:spPr>
      </p:cxnSp>
      <p:cxnSp>
        <p:nvCxnSpPr>
          <p:cNvPr id="397" name="Google Shape;397;p40"/>
          <p:cNvCxnSpPr/>
          <p:nvPr/>
        </p:nvCxnSpPr>
        <p:spPr>
          <a:xfrm rot="10800000" flipH="1">
            <a:off x="2739575" y="3601275"/>
            <a:ext cx="988800" cy="5988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41"/>
          <p:cNvSpPr txBox="1"/>
          <p:nvPr/>
        </p:nvSpPr>
        <p:spPr>
          <a:xfrm>
            <a:off x="466700" y="278025"/>
            <a:ext cx="7357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chemeClr val="lt2"/>
                </a:solidFill>
                <a:latin typeface="Merriweather"/>
                <a:ea typeface="Merriweather"/>
                <a:cs typeface="Merriweather"/>
                <a:sym typeface="Merriweather"/>
              </a:rPr>
              <a:t>Sequence Diagram</a:t>
            </a:r>
            <a:endParaRPr sz="2500" b="1">
              <a:solidFill>
                <a:schemeClr val="lt2"/>
              </a:solidFill>
              <a:latin typeface="Merriweather"/>
              <a:ea typeface="Merriweather"/>
              <a:cs typeface="Merriweather"/>
              <a:sym typeface="Merriweather"/>
            </a:endParaRPr>
          </a:p>
        </p:txBody>
      </p:sp>
      <p:pic>
        <p:nvPicPr>
          <p:cNvPr id="403" name="Google Shape;403;p41"/>
          <p:cNvPicPr preferRelativeResize="0"/>
          <p:nvPr/>
        </p:nvPicPr>
        <p:blipFill>
          <a:blip r:embed="rId3">
            <a:alphaModFix/>
          </a:blip>
          <a:stretch>
            <a:fillRect/>
          </a:stretch>
        </p:blipFill>
        <p:spPr>
          <a:xfrm>
            <a:off x="857375" y="989900"/>
            <a:ext cx="7095600" cy="39912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2"/>
          <p:cNvSpPr txBox="1"/>
          <p:nvPr/>
        </p:nvSpPr>
        <p:spPr>
          <a:xfrm>
            <a:off x="1002475" y="286600"/>
            <a:ext cx="3151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600" b="1">
                <a:solidFill>
                  <a:schemeClr val="lt2"/>
                </a:solidFill>
                <a:latin typeface="Montserrat"/>
                <a:ea typeface="Montserrat"/>
                <a:cs typeface="Montserrat"/>
                <a:sym typeface="Montserrat"/>
              </a:rPr>
              <a:t>Algorithm Used</a:t>
            </a:r>
            <a:endParaRPr sz="2600" b="1">
              <a:solidFill>
                <a:schemeClr val="lt2"/>
              </a:solidFill>
              <a:latin typeface="Montserrat"/>
              <a:ea typeface="Montserrat"/>
              <a:cs typeface="Montserrat"/>
              <a:sym typeface="Montserrat"/>
            </a:endParaRPr>
          </a:p>
        </p:txBody>
      </p:sp>
      <p:sp>
        <p:nvSpPr>
          <p:cNvPr id="409" name="Google Shape;409;p42"/>
          <p:cNvSpPr txBox="1"/>
          <p:nvPr/>
        </p:nvSpPr>
        <p:spPr>
          <a:xfrm>
            <a:off x="701375" y="1432800"/>
            <a:ext cx="8035800" cy="2277900"/>
          </a:xfrm>
          <a:prstGeom prst="rect">
            <a:avLst/>
          </a:prstGeom>
          <a:noFill/>
          <a:ln>
            <a:noFill/>
          </a:ln>
        </p:spPr>
        <p:txBody>
          <a:bodyPr spcFirstLastPara="1" wrap="square" lIns="91425" tIns="91425" rIns="91425" bIns="91425" anchor="t" anchorCtr="0">
            <a:spAutoFit/>
          </a:bodyPr>
          <a:lstStyle/>
          <a:p>
            <a:pPr marL="457200" lvl="0" indent="-346075" algn="l" rtl="0">
              <a:spcBef>
                <a:spcPts val="0"/>
              </a:spcBef>
              <a:spcAft>
                <a:spcPts val="0"/>
              </a:spcAft>
              <a:buClr>
                <a:schemeClr val="lt1"/>
              </a:buClr>
              <a:buSzPts val="1850"/>
              <a:buFont typeface="Montserrat"/>
              <a:buChar char="❖"/>
            </a:pPr>
            <a:r>
              <a:rPr lang="en" sz="1850">
                <a:solidFill>
                  <a:schemeClr val="lt1"/>
                </a:solidFill>
                <a:latin typeface="Montserrat"/>
                <a:ea typeface="Montserrat"/>
                <a:cs typeface="Montserrat"/>
                <a:sym typeface="Montserrat"/>
              </a:rPr>
              <a:t>To communicate with a PWM driver like the PCA9685, used on Adafruit's 16-channel 12-bit PWM/Servo Driver to interact with the motors attached to the cradle.</a:t>
            </a:r>
            <a:endParaRPr sz="1850">
              <a:solidFill>
                <a:schemeClr val="lt1"/>
              </a:solidFill>
              <a:latin typeface="Montserrat"/>
              <a:ea typeface="Montserrat"/>
              <a:cs typeface="Montserrat"/>
              <a:sym typeface="Montserrat"/>
            </a:endParaRPr>
          </a:p>
          <a:p>
            <a:pPr marL="457200" lvl="0" indent="0" algn="l" rtl="0">
              <a:spcBef>
                <a:spcPts val="0"/>
              </a:spcBef>
              <a:spcAft>
                <a:spcPts val="0"/>
              </a:spcAft>
              <a:buNone/>
            </a:pPr>
            <a:endParaRPr sz="1850">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 sz="1850">
                <a:solidFill>
                  <a:schemeClr val="lt1"/>
                </a:solidFill>
                <a:latin typeface="Montserrat"/>
                <a:ea typeface="Montserrat"/>
                <a:cs typeface="Montserrat"/>
                <a:sym typeface="Montserrat"/>
              </a:rPr>
              <a:t>Motion Package Algorithm-&gt;</a:t>
            </a:r>
            <a:r>
              <a:rPr lang="en" sz="1750">
                <a:solidFill>
                  <a:schemeClr val="lt1"/>
                </a:solidFill>
                <a:latin typeface="Montserrat"/>
                <a:ea typeface="Montserrat"/>
                <a:cs typeface="Montserrat"/>
                <a:sym typeface="Montserrat"/>
              </a:rPr>
              <a:t>This is a package that contains everything we need to stream our camera to the Raspberry Pi.</a:t>
            </a:r>
            <a:endParaRPr sz="1750">
              <a:solidFill>
                <a:schemeClr val="lt1"/>
              </a:solidFill>
              <a:latin typeface="Montserrat"/>
              <a:ea typeface="Montserrat"/>
              <a:cs typeface="Montserrat"/>
              <a:sym typeface="Montserrat"/>
            </a:endParaRPr>
          </a:p>
          <a:p>
            <a:pPr marL="0" lvl="0" indent="0" algn="l" rtl="0">
              <a:spcBef>
                <a:spcPts val="0"/>
              </a:spcBef>
              <a:spcAft>
                <a:spcPts val="0"/>
              </a:spcAft>
              <a:buNone/>
            </a:pPr>
            <a:endParaRPr sz="1250">
              <a:solidFill>
                <a:schemeClr val="lt1"/>
              </a:solidFill>
              <a:latin typeface="Montserrat"/>
              <a:ea typeface="Montserrat"/>
              <a:cs typeface="Montserrat"/>
              <a:sym typeface="Montserrat"/>
            </a:endParaRPr>
          </a:p>
          <a:p>
            <a:pPr marL="0" lvl="0" indent="0" algn="l" rtl="0">
              <a:spcBef>
                <a:spcPts val="0"/>
              </a:spcBef>
              <a:spcAft>
                <a:spcPts val="0"/>
              </a:spcAft>
              <a:buNone/>
            </a:pPr>
            <a:endParaRPr sz="1350">
              <a:solidFill>
                <a:schemeClr val="lt1"/>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43"/>
          <p:cNvSpPr txBox="1"/>
          <p:nvPr/>
        </p:nvSpPr>
        <p:spPr>
          <a:xfrm>
            <a:off x="1188900" y="199175"/>
            <a:ext cx="4987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lt2"/>
                </a:solidFill>
                <a:latin typeface="Lato"/>
                <a:ea typeface="Lato"/>
                <a:cs typeface="Lato"/>
                <a:sym typeface="Lato"/>
              </a:rPr>
              <a:t>GUI Screenshots</a:t>
            </a:r>
            <a:endParaRPr sz="2400" b="1">
              <a:solidFill>
                <a:schemeClr val="lt2"/>
              </a:solidFill>
              <a:latin typeface="Lato"/>
              <a:ea typeface="Lato"/>
              <a:cs typeface="Lato"/>
              <a:sym typeface="Lato"/>
            </a:endParaRPr>
          </a:p>
        </p:txBody>
      </p:sp>
      <p:pic>
        <p:nvPicPr>
          <p:cNvPr id="415" name="Google Shape;415;p43"/>
          <p:cNvPicPr preferRelativeResize="0"/>
          <p:nvPr/>
        </p:nvPicPr>
        <p:blipFill>
          <a:blip r:embed="rId3">
            <a:alphaModFix/>
          </a:blip>
          <a:stretch>
            <a:fillRect/>
          </a:stretch>
        </p:blipFill>
        <p:spPr>
          <a:xfrm>
            <a:off x="152400" y="753275"/>
            <a:ext cx="8635523" cy="4237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6"/>
          <p:cNvSpPr txBox="1"/>
          <p:nvPr/>
        </p:nvSpPr>
        <p:spPr>
          <a:xfrm>
            <a:off x="1297500" y="415625"/>
            <a:ext cx="7038900" cy="91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chemeClr val="lt2"/>
                </a:solidFill>
                <a:latin typeface="Montserrat"/>
                <a:ea typeface="Montserrat"/>
                <a:cs typeface="Montserrat"/>
                <a:sym typeface="Montserrat"/>
              </a:rPr>
              <a:t>Table Of Content</a:t>
            </a:r>
            <a:endParaRPr sz="2400" b="1">
              <a:solidFill>
                <a:schemeClr val="lt2"/>
              </a:solidFill>
              <a:latin typeface="Montserrat"/>
              <a:ea typeface="Montserrat"/>
              <a:cs typeface="Montserrat"/>
              <a:sym typeface="Montserrat"/>
            </a:endParaRPr>
          </a:p>
        </p:txBody>
      </p:sp>
      <p:sp>
        <p:nvSpPr>
          <p:cNvPr id="189" name="Google Shape;189;p26"/>
          <p:cNvSpPr txBox="1"/>
          <p:nvPr/>
        </p:nvSpPr>
        <p:spPr>
          <a:xfrm>
            <a:off x="1297500" y="969800"/>
            <a:ext cx="7038900" cy="3273300"/>
          </a:xfrm>
          <a:prstGeom prst="rect">
            <a:avLst/>
          </a:prstGeom>
          <a:noFill/>
          <a:ln>
            <a:noFill/>
          </a:ln>
        </p:spPr>
        <p:txBody>
          <a:bodyPr spcFirstLastPara="1" wrap="square" lIns="91425" tIns="91425" rIns="91425" bIns="91425" anchor="t" anchorCtr="0">
            <a:noAutofit/>
          </a:bodyPr>
          <a:lstStyle/>
          <a:p>
            <a:pPr marL="457200" lvl="0" indent="-349250" algn="l" rtl="0">
              <a:lnSpc>
                <a:spcPct val="115000"/>
              </a:lnSpc>
              <a:spcBef>
                <a:spcPts val="0"/>
              </a:spcBef>
              <a:spcAft>
                <a:spcPts val="0"/>
              </a:spcAft>
              <a:buClr>
                <a:srgbClr val="FFFFFF"/>
              </a:buClr>
              <a:buSzPts val="1900"/>
              <a:buFont typeface="Montserrat"/>
              <a:buChar char="❖"/>
            </a:pPr>
            <a:r>
              <a:rPr lang="en" sz="1900" b="1">
                <a:solidFill>
                  <a:srgbClr val="FFFFFF"/>
                </a:solidFill>
                <a:latin typeface="Montserrat"/>
                <a:ea typeface="Montserrat"/>
                <a:cs typeface="Montserrat"/>
                <a:sym typeface="Montserrat"/>
              </a:rPr>
              <a:t>Introduction</a:t>
            </a:r>
            <a:endParaRPr sz="1900" b="1">
              <a:solidFill>
                <a:srgbClr val="FFFFFF"/>
              </a:solidFill>
              <a:latin typeface="Montserrat"/>
              <a:ea typeface="Montserrat"/>
              <a:cs typeface="Montserrat"/>
              <a:sym typeface="Montserrat"/>
            </a:endParaRPr>
          </a:p>
          <a:p>
            <a:pPr marL="457200" lvl="0" indent="-349250" algn="l" rtl="0">
              <a:lnSpc>
                <a:spcPct val="115000"/>
              </a:lnSpc>
              <a:spcBef>
                <a:spcPts val="0"/>
              </a:spcBef>
              <a:spcAft>
                <a:spcPts val="0"/>
              </a:spcAft>
              <a:buClr>
                <a:schemeClr val="lt1"/>
              </a:buClr>
              <a:buSzPts val="1900"/>
              <a:buFont typeface="Montserrat"/>
              <a:buChar char="❖"/>
            </a:pPr>
            <a:r>
              <a:rPr lang="en" sz="1900" b="1">
                <a:solidFill>
                  <a:schemeClr val="lt1"/>
                </a:solidFill>
                <a:latin typeface="Montserrat"/>
                <a:ea typeface="Montserrat"/>
                <a:cs typeface="Montserrat"/>
                <a:sym typeface="Montserrat"/>
              </a:rPr>
              <a:t>Problem Statement</a:t>
            </a:r>
            <a:endParaRPr sz="1900" b="1">
              <a:solidFill>
                <a:srgbClr val="FFFFFF"/>
              </a:solidFill>
              <a:latin typeface="Montserrat"/>
              <a:ea typeface="Montserrat"/>
              <a:cs typeface="Montserrat"/>
              <a:sym typeface="Montserrat"/>
            </a:endParaRPr>
          </a:p>
          <a:p>
            <a:pPr marL="457200" lvl="0" indent="-349250" algn="l" rtl="0">
              <a:lnSpc>
                <a:spcPct val="115000"/>
              </a:lnSpc>
              <a:spcBef>
                <a:spcPts val="0"/>
              </a:spcBef>
              <a:spcAft>
                <a:spcPts val="0"/>
              </a:spcAft>
              <a:buClr>
                <a:srgbClr val="FFFFFF"/>
              </a:buClr>
              <a:buSzPts val="1900"/>
              <a:buFont typeface="Montserrat"/>
              <a:buChar char="❖"/>
            </a:pPr>
            <a:r>
              <a:rPr lang="en" sz="1900" b="1">
                <a:solidFill>
                  <a:srgbClr val="FFFFFF"/>
                </a:solidFill>
                <a:latin typeface="Montserrat"/>
                <a:ea typeface="Montserrat"/>
                <a:cs typeface="Montserrat"/>
                <a:sym typeface="Montserrat"/>
              </a:rPr>
              <a:t>Literature Survey</a:t>
            </a:r>
            <a:endParaRPr sz="1900" b="1">
              <a:solidFill>
                <a:srgbClr val="FFFFFF"/>
              </a:solidFill>
              <a:latin typeface="Montserrat"/>
              <a:ea typeface="Montserrat"/>
              <a:cs typeface="Montserrat"/>
              <a:sym typeface="Montserrat"/>
            </a:endParaRPr>
          </a:p>
          <a:p>
            <a:pPr marL="457200" lvl="0" indent="-349250" algn="l" rtl="0">
              <a:lnSpc>
                <a:spcPct val="115000"/>
              </a:lnSpc>
              <a:spcBef>
                <a:spcPts val="0"/>
              </a:spcBef>
              <a:spcAft>
                <a:spcPts val="0"/>
              </a:spcAft>
              <a:buClr>
                <a:srgbClr val="FFFFFF"/>
              </a:buClr>
              <a:buSzPts val="1900"/>
              <a:buFont typeface="Montserrat"/>
              <a:buChar char="❖"/>
            </a:pPr>
            <a:r>
              <a:rPr lang="en" sz="1900" b="1">
                <a:solidFill>
                  <a:srgbClr val="FFFFFF"/>
                </a:solidFill>
                <a:latin typeface="Montserrat"/>
                <a:ea typeface="Montserrat"/>
                <a:cs typeface="Montserrat"/>
                <a:sym typeface="Montserrat"/>
              </a:rPr>
              <a:t>Proposed Methodology</a:t>
            </a:r>
            <a:endParaRPr sz="1900" b="1">
              <a:solidFill>
                <a:srgbClr val="FFFFFF"/>
              </a:solidFill>
              <a:latin typeface="Montserrat"/>
              <a:ea typeface="Montserrat"/>
              <a:cs typeface="Montserrat"/>
              <a:sym typeface="Montserrat"/>
            </a:endParaRPr>
          </a:p>
          <a:p>
            <a:pPr marL="457200" lvl="0" indent="-349250" algn="l" rtl="0">
              <a:lnSpc>
                <a:spcPct val="115000"/>
              </a:lnSpc>
              <a:spcBef>
                <a:spcPts val="0"/>
              </a:spcBef>
              <a:spcAft>
                <a:spcPts val="0"/>
              </a:spcAft>
              <a:buClr>
                <a:srgbClr val="FFFFFF"/>
              </a:buClr>
              <a:buSzPts val="1900"/>
              <a:buFont typeface="Montserrat"/>
              <a:buChar char="❖"/>
            </a:pPr>
            <a:r>
              <a:rPr lang="en" sz="1900" b="1">
                <a:solidFill>
                  <a:srgbClr val="FFFFFF"/>
                </a:solidFill>
                <a:latin typeface="Montserrat"/>
                <a:ea typeface="Montserrat"/>
                <a:cs typeface="Montserrat"/>
                <a:sym typeface="Montserrat"/>
              </a:rPr>
              <a:t>Requirement Analysis</a:t>
            </a:r>
            <a:endParaRPr sz="1900" b="1">
              <a:solidFill>
                <a:srgbClr val="FFFFFF"/>
              </a:solidFill>
              <a:latin typeface="Montserrat"/>
              <a:ea typeface="Montserrat"/>
              <a:cs typeface="Montserrat"/>
              <a:sym typeface="Montserrat"/>
            </a:endParaRPr>
          </a:p>
          <a:p>
            <a:pPr marL="457200" lvl="0" indent="-349250" algn="l" rtl="0">
              <a:lnSpc>
                <a:spcPct val="115000"/>
              </a:lnSpc>
              <a:spcBef>
                <a:spcPts val="0"/>
              </a:spcBef>
              <a:spcAft>
                <a:spcPts val="0"/>
              </a:spcAft>
              <a:buClr>
                <a:srgbClr val="FFFFFF"/>
              </a:buClr>
              <a:buSzPts val="1900"/>
              <a:buFont typeface="Montserrat"/>
              <a:buChar char="❖"/>
            </a:pPr>
            <a:r>
              <a:rPr lang="en" sz="1900" b="1">
                <a:solidFill>
                  <a:srgbClr val="FFFFFF"/>
                </a:solidFill>
                <a:latin typeface="Montserrat"/>
                <a:ea typeface="Montserrat"/>
                <a:cs typeface="Montserrat"/>
                <a:sym typeface="Montserrat"/>
              </a:rPr>
              <a:t>Architecture</a:t>
            </a:r>
            <a:endParaRPr sz="1900" b="1">
              <a:solidFill>
                <a:srgbClr val="FFFFFF"/>
              </a:solidFill>
              <a:latin typeface="Montserrat"/>
              <a:ea typeface="Montserrat"/>
              <a:cs typeface="Montserrat"/>
              <a:sym typeface="Montserrat"/>
            </a:endParaRPr>
          </a:p>
          <a:p>
            <a:pPr marL="457200" lvl="0" indent="-349250" algn="l" rtl="0">
              <a:lnSpc>
                <a:spcPct val="115000"/>
              </a:lnSpc>
              <a:spcBef>
                <a:spcPts val="0"/>
              </a:spcBef>
              <a:spcAft>
                <a:spcPts val="0"/>
              </a:spcAft>
              <a:buClr>
                <a:srgbClr val="FFFFFF"/>
              </a:buClr>
              <a:buSzPts val="1900"/>
              <a:buFont typeface="Montserrat"/>
              <a:buChar char="❖"/>
            </a:pPr>
            <a:r>
              <a:rPr lang="en" sz="1900" b="1">
                <a:solidFill>
                  <a:srgbClr val="FFFFFF"/>
                </a:solidFill>
                <a:latin typeface="Montserrat"/>
                <a:ea typeface="Montserrat"/>
                <a:cs typeface="Montserrat"/>
                <a:sym typeface="Montserrat"/>
              </a:rPr>
              <a:t>Algorithm Used</a:t>
            </a:r>
            <a:endParaRPr sz="1900" b="1">
              <a:solidFill>
                <a:srgbClr val="FFFFFF"/>
              </a:solidFill>
              <a:latin typeface="Montserrat"/>
              <a:ea typeface="Montserrat"/>
              <a:cs typeface="Montserrat"/>
              <a:sym typeface="Montserrat"/>
            </a:endParaRPr>
          </a:p>
          <a:p>
            <a:pPr marL="457200" lvl="0" indent="-349250" algn="l" rtl="0">
              <a:lnSpc>
                <a:spcPct val="115000"/>
              </a:lnSpc>
              <a:spcBef>
                <a:spcPts val="0"/>
              </a:spcBef>
              <a:spcAft>
                <a:spcPts val="0"/>
              </a:spcAft>
              <a:buClr>
                <a:srgbClr val="FFFFFF"/>
              </a:buClr>
              <a:buSzPts val="1900"/>
              <a:buFont typeface="Montserrat"/>
              <a:buChar char="❖"/>
            </a:pPr>
            <a:r>
              <a:rPr lang="en" sz="1900" b="1">
                <a:solidFill>
                  <a:srgbClr val="FFFFFF"/>
                </a:solidFill>
                <a:latin typeface="Montserrat"/>
                <a:ea typeface="Montserrat"/>
                <a:cs typeface="Montserrat"/>
                <a:sym typeface="Montserrat"/>
              </a:rPr>
              <a:t>GUI Design and Screenshots </a:t>
            </a:r>
            <a:endParaRPr sz="1900" b="1">
              <a:solidFill>
                <a:srgbClr val="FFFFFF"/>
              </a:solidFill>
              <a:latin typeface="Montserrat"/>
              <a:ea typeface="Montserrat"/>
              <a:cs typeface="Montserrat"/>
              <a:sym typeface="Montserrat"/>
            </a:endParaRPr>
          </a:p>
          <a:p>
            <a:pPr marL="457200" lvl="0" indent="-349250" algn="l" rtl="0">
              <a:lnSpc>
                <a:spcPct val="115000"/>
              </a:lnSpc>
              <a:spcBef>
                <a:spcPts val="0"/>
              </a:spcBef>
              <a:spcAft>
                <a:spcPts val="0"/>
              </a:spcAft>
              <a:buClr>
                <a:srgbClr val="FFFFFF"/>
              </a:buClr>
              <a:buSzPts val="1900"/>
              <a:buFont typeface="Montserrat"/>
              <a:buChar char="❖"/>
            </a:pPr>
            <a:r>
              <a:rPr lang="en" sz="1900" b="1">
                <a:solidFill>
                  <a:srgbClr val="FFFFFF"/>
                </a:solidFill>
                <a:latin typeface="Montserrat"/>
                <a:ea typeface="Montserrat"/>
                <a:cs typeface="Montserrat"/>
                <a:sym typeface="Montserrat"/>
              </a:rPr>
              <a:t>Results</a:t>
            </a:r>
            <a:endParaRPr sz="1900" b="1">
              <a:solidFill>
                <a:srgbClr val="FFFFFF"/>
              </a:solidFill>
              <a:latin typeface="Montserrat"/>
              <a:ea typeface="Montserrat"/>
              <a:cs typeface="Montserrat"/>
              <a:sym typeface="Montserrat"/>
            </a:endParaRPr>
          </a:p>
          <a:p>
            <a:pPr marL="457200" lvl="0" indent="-349250" algn="l" rtl="0">
              <a:lnSpc>
                <a:spcPct val="115000"/>
              </a:lnSpc>
              <a:spcBef>
                <a:spcPts val="0"/>
              </a:spcBef>
              <a:spcAft>
                <a:spcPts val="0"/>
              </a:spcAft>
              <a:buClr>
                <a:srgbClr val="FFFFFF"/>
              </a:buClr>
              <a:buSzPts val="1900"/>
              <a:buFont typeface="Montserrat"/>
              <a:buChar char="❖"/>
            </a:pPr>
            <a:r>
              <a:rPr lang="en" sz="1900" b="1">
                <a:solidFill>
                  <a:srgbClr val="FFFFFF"/>
                </a:solidFill>
                <a:latin typeface="Montserrat"/>
                <a:ea typeface="Montserrat"/>
                <a:cs typeface="Montserrat"/>
                <a:sym typeface="Montserrat"/>
              </a:rPr>
              <a:t>Advantages </a:t>
            </a:r>
            <a:endParaRPr sz="1900" b="1">
              <a:solidFill>
                <a:srgbClr val="FFFFFF"/>
              </a:solidFill>
              <a:latin typeface="Montserrat"/>
              <a:ea typeface="Montserrat"/>
              <a:cs typeface="Montserrat"/>
              <a:sym typeface="Montserrat"/>
            </a:endParaRPr>
          </a:p>
          <a:p>
            <a:pPr marL="457200" lvl="0" indent="-349250" algn="l" rtl="0">
              <a:lnSpc>
                <a:spcPct val="115000"/>
              </a:lnSpc>
              <a:spcBef>
                <a:spcPts val="0"/>
              </a:spcBef>
              <a:spcAft>
                <a:spcPts val="0"/>
              </a:spcAft>
              <a:buClr>
                <a:srgbClr val="FFFFFF"/>
              </a:buClr>
              <a:buSzPts val="1900"/>
              <a:buFont typeface="Montserrat"/>
              <a:buChar char="❖"/>
            </a:pPr>
            <a:r>
              <a:rPr lang="en" sz="1900" b="1">
                <a:solidFill>
                  <a:srgbClr val="FFFFFF"/>
                </a:solidFill>
                <a:latin typeface="Montserrat"/>
                <a:ea typeface="Montserrat"/>
                <a:cs typeface="Montserrat"/>
                <a:sym typeface="Montserrat"/>
              </a:rPr>
              <a:t>Conclusion</a:t>
            </a:r>
            <a:endParaRPr sz="1900" b="1">
              <a:solidFill>
                <a:srgbClr val="FFFFFF"/>
              </a:solidFill>
              <a:latin typeface="Montserrat"/>
              <a:ea typeface="Montserrat"/>
              <a:cs typeface="Montserrat"/>
              <a:sym typeface="Montserrat"/>
            </a:endParaRPr>
          </a:p>
          <a:p>
            <a:pPr marL="457200" lvl="0" indent="-349250" algn="l" rtl="0">
              <a:lnSpc>
                <a:spcPct val="115000"/>
              </a:lnSpc>
              <a:spcBef>
                <a:spcPts val="0"/>
              </a:spcBef>
              <a:spcAft>
                <a:spcPts val="0"/>
              </a:spcAft>
              <a:buClr>
                <a:srgbClr val="FFFFFF"/>
              </a:buClr>
              <a:buSzPts val="1900"/>
              <a:buFont typeface="Montserrat"/>
              <a:buChar char="❖"/>
            </a:pPr>
            <a:r>
              <a:rPr lang="en" sz="1900" b="1">
                <a:solidFill>
                  <a:srgbClr val="FFFFFF"/>
                </a:solidFill>
                <a:latin typeface="Montserrat"/>
                <a:ea typeface="Montserrat"/>
                <a:cs typeface="Montserrat"/>
                <a:sym typeface="Montserrat"/>
              </a:rPr>
              <a:t>References</a:t>
            </a:r>
            <a:endParaRPr sz="1900" b="1">
              <a:solidFill>
                <a:srgbClr val="FFFFFF"/>
              </a:solidFill>
              <a:latin typeface="Montserrat"/>
              <a:ea typeface="Montserrat"/>
              <a:cs typeface="Montserrat"/>
              <a:sym typeface="Montserrat"/>
            </a:endParaRPr>
          </a:p>
          <a:p>
            <a:pPr marL="457200" lvl="0" indent="0" algn="l" rtl="0">
              <a:lnSpc>
                <a:spcPct val="115000"/>
              </a:lnSpc>
              <a:spcBef>
                <a:spcPts val="1600"/>
              </a:spcBef>
              <a:spcAft>
                <a:spcPts val="1600"/>
              </a:spcAft>
              <a:buNone/>
            </a:pPr>
            <a:endParaRPr sz="1600" b="1">
              <a:solidFill>
                <a:srgbClr val="FFFFFF"/>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44"/>
          <p:cNvSpPr txBox="1"/>
          <p:nvPr/>
        </p:nvSpPr>
        <p:spPr>
          <a:xfrm>
            <a:off x="926475" y="199150"/>
            <a:ext cx="3000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lt2"/>
                </a:solidFill>
                <a:latin typeface="Lato"/>
                <a:ea typeface="Lato"/>
                <a:cs typeface="Lato"/>
                <a:sym typeface="Lato"/>
              </a:rPr>
              <a:t>GUI Screenshots</a:t>
            </a:r>
            <a:endParaRPr/>
          </a:p>
        </p:txBody>
      </p:sp>
      <p:pic>
        <p:nvPicPr>
          <p:cNvPr id="421" name="Google Shape;421;p44"/>
          <p:cNvPicPr preferRelativeResize="0"/>
          <p:nvPr/>
        </p:nvPicPr>
        <p:blipFill>
          <a:blip r:embed="rId3">
            <a:alphaModFix/>
          </a:blip>
          <a:stretch>
            <a:fillRect/>
          </a:stretch>
        </p:blipFill>
        <p:spPr>
          <a:xfrm>
            <a:off x="152400" y="753250"/>
            <a:ext cx="8839198" cy="4142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45"/>
          <p:cNvSpPr txBox="1"/>
          <p:nvPr/>
        </p:nvSpPr>
        <p:spPr>
          <a:xfrm>
            <a:off x="926475" y="199150"/>
            <a:ext cx="3000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lt2"/>
                </a:solidFill>
                <a:latin typeface="Lato"/>
                <a:ea typeface="Lato"/>
                <a:cs typeface="Lato"/>
                <a:sym typeface="Lato"/>
              </a:rPr>
              <a:t>GUI Screenshots</a:t>
            </a:r>
            <a:endParaRPr/>
          </a:p>
        </p:txBody>
      </p:sp>
      <p:pic>
        <p:nvPicPr>
          <p:cNvPr id="427" name="Google Shape;427;p45"/>
          <p:cNvPicPr preferRelativeResize="0"/>
          <p:nvPr/>
        </p:nvPicPr>
        <p:blipFill>
          <a:blip r:embed="rId3">
            <a:alphaModFix/>
          </a:blip>
          <a:stretch>
            <a:fillRect/>
          </a:stretch>
        </p:blipFill>
        <p:spPr>
          <a:xfrm>
            <a:off x="152400" y="753250"/>
            <a:ext cx="8839201" cy="42148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46"/>
          <p:cNvSpPr txBox="1"/>
          <p:nvPr/>
        </p:nvSpPr>
        <p:spPr>
          <a:xfrm>
            <a:off x="926475" y="199150"/>
            <a:ext cx="3000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lt2"/>
                </a:solidFill>
                <a:latin typeface="Lato"/>
                <a:ea typeface="Lato"/>
                <a:cs typeface="Lato"/>
                <a:sym typeface="Lato"/>
              </a:rPr>
              <a:t>GUI Screenshots</a:t>
            </a:r>
            <a:endParaRPr/>
          </a:p>
        </p:txBody>
      </p:sp>
      <p:pic>
        <p:nvPicPr>
          <p:cNvPr id="433" name="Google Shape;433;p46"/>
          <p:cNvPicPr preferRelativeResize="0"/>
          <p:nvPr/>
        </p:nvPicPr>
        <p:blipFill>
          <a:blip r:embed="rId3">
            <a:alphaModFix/>
          </a:blip>
          <a:stretch>
            <a:fillRect/>
          </a:stretch>
        </p:blipFill>
        <p:spPr>
          <a:xfrm>
            <a:off x="381800" y="865925"/>
            <a:ext cx="8380410" cy="40854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pic>
        <p:nvPicPr>
          <p:cNvPr id="438" name="Google Shape;438;p47"/>
          <p:cNvPicPr preferRelativeResize="0"/>
          <p:nvPr/>
        </p:nvPicPr>
        <p:blipFill>
          <a:blip r:embed="rId3">
            <a:alphaModFix/>
          </a:blip>
          <a:stretch>
            <a:fillRect/>
          </a:stretch>
        </p:blipFill>
        <p:spPr>
          <a:xfrm>
            <a:off x="506550" y="400925"/>
            <a:ext cx="8130899" cy="44802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48"/>
          <p:cNvSpPr txBox="1"/>
          <p:nvPr/>
        </p:nvSpPr>
        <p:spPr>
          <a:xfrm>
            <a:off x="484950" y="233800"/>
            <a:ext cx="3151800" cy="569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500" b="1">
                <a:solidFill>
                  <a:schemeClr val="lt2"/>
                </a:solidFill>
                <a:latin typeface="Lato"/>
                <a:ea typeface="Lato"/>
                <a:cs typeface="Lato"/>
                <a:sym typeface="Lato"/>
              </a:rPr>
              <a:t>Advantages</a:t>
            </a:r>
            <a:endParaRPr sz="2500" b="1">
              <a:solidFill>
                <a:schemeClr val="lt2"/>
              </a:solidFill>
              <a:latin typeface="Lato"/>
              <a:ea typeface="Lato"/>
              <a:cs typeface="Lato"/>
              <a:sym typeface="Lato"/>
            </a:endParaRPr>
          </a:p>
        </p:txBody>
      </p:sp>
      <p:sp>
        <p:nvSpPr>
          <p:cNvPr id="444" name="Google Shape;444;p48"/>
          <p:cNvSpPr txBox="1"/>
          <p:nvPr/>
        </p:nvSpPr>
        <p:spPr>
          <a:xfrm>
            <a:off x="701375" y="983775"/>
            <a:ext cx="8035800" cy="3433200"/>
          </a:xfrm>
          <a:prstGeom prst="rect">
            <a:avLst/>
          </a:prstGeom>
          <a:noFill/>
          <a:ln>
            <a:noFill/>
          </a:ln>
        </p:spPr>
        <p:txBody>
          <a:bodyPr spcFirstLastPara="1" wrap="square" lIns="91425" tIns="91425" rIns="91425" bIns="91425" anchor="t" anchorCtr="0">
            <a:spAutoFit/>
          </a:bodyPr>
          <a:lstStyle/>
          <a:p>
            <a:pPr marL="457200" lvl="0" indent="-361950" algn="l" rtl="0">
              <a:lnSpc>
                <a:spcPct val="115000"/>
              </a:lnSpc>
              <a:spcBef>
                <a:spcPts val="1200"/>
              </a:spcBef>
              <a:spcAft>
                <a:spcPts val="0"/>
              </a:spcAft>
              <a:buClr>
                <a:schemeClr val="lt1"/>
              </a:buClr>
              <a:buSzPts val="2100"/>
              <a:buFont typeface="Montserrat"/>
              <a:buChar char="❖"/>
            </a:pPr>
            <a:r>
              <a:rPr lang="en" sz="2100">
                <a:solidFill>
                  <a:schemeClr val="lt1"/>
                </a:solidFill>
                <a:latin typeface="Montserrat"/>
                <a:ea typeface="Montserrat"/>
                <a:cs typeface="Montserrat"/>
                <a:sym typeface="Montserrat"/>
              </a:rPr>
              <a:t>Easy for parents to monitor their baby.</a:t>
            </a:r>
            <a:endParaRPr sz="2100">
              <a:solidFill>
                <a:schemeClr val="lt1"/>
              </a:solidFill>
              <a:latin typeface="Montserrat"/>
              <a:ea typeface="Montserrat"/>
              <a:cs typeface="Montserrat"/>
              <a:sym typeface="Montserrat"/>
            </a:endParaRPr>
          </a:p>
          <a:p>
            <a:pPr marL="457200" lvl="0" indent="-361950" algn="l" rtl="0">
              <a:lnSpc>
                <a:spcPct val="115000"/>
              </a:lnSpc>
              <a:spcBef>
                <a:spcPts val="0"/>
              </a:spcBef>
              <a:spcAft>
                <a:spcPts val="0"/>
              </a:spcAft>
              <a:buClr>
                <a:schemeClr val="lt1"/>
              </a:buClr>
              <a:buSzPts val="2100"/>
              <a:buFont typeface="Montserrat"/>
              <a:buChar char="❖"/>
            </a:pPr>
            <a:r>
              <a:rPr lang="en" sz="2100">
                <a:solidFill>
                  <a:schemeClr val="lt1"/>
                </a:solidFill>
                <a:latin typeface="Montserrat"/>
                <a:ea typeface="Montserrat"/>
                <a:cs typeface="Montserrat"/>
                <a:sym typeface="Montserrat"/>
              </a:rPr>
              <a:t>Provides security.</a:t>
            </a:r>
            <a:endParaRPr sz="2100">
              <a:solidFill>
                <a:schemeClr val="lt1"/>
              </a:solidFill>
              <a:latin typeface="Montserrat"/>
              <a:ea typeface="Montserrat"/>
              <a:cs typeface="Montserrat"/>
              <a:sym typeface="Montserrat"/>
            </a:endParaRPr>
          </a:p>
          <a:p>
            <a:pPr marL="457200" lvl="0" indent="-361950" algn="l" rtl="0">
              <a:lnSpc>
                <a:spcPct val="115000"/>
              </a:lnSpc>
              <a:spcBef>
                <a:spcPts val="0"/>
              </a:spcBef>
              <a:spcAft>
                <a:spcPts val="0"/>
              </a:spcAft>
              <a:buClr>
                <a:schemeClr val="lt1"/>
              </a:buClr>
              <a:buSzPts val="2100"/>
              <a:buFont typeface="Montserrat"/>
              <a:buChar char="❖"/>
            </a:pPr>
            <a:r>
              <a:rPr lang="en" sz="2100">
                <a:solidFill>
                  <a:schemeClr val="lt1"/>
                </a:solidFill>
                <a:latin typeface="Montserrat"/>
                <a:ea typeface="Montserrat"/>
                <a:cs typeface="Montserrat"/>
                <a:sym typeface="Montserrat"/>
              </a:rPr>
              <a:t>Small in size.</a:t>
            </a:r>
            <a:endParaRPr sz="2100">
              <a:solidFill>
                <a:schemeClr val="lt1"/>
              </a:solidFill>
              <a:latin typeface="Montserrat"/>
              <a:ea typeface="Montserrat"/>
              <a:cs typeface="Montserrat"/>
              <a:sym typeface="Montserrat"/>
            </a:endParaRPr>
          </a:p>
          <a:p>
            <a:pPr marL="457200" lvl="0" indent="-361950" algn="l" rtl="0">
              <a:lnSpc>
                <a:spcPct val="115000"/>
              </a:lnSpc>
              <a:spcBef>
                <a:spcPts val="0"/>
              </a:spcBef>
              <a:spcAft>
                <a:spcPts val="0"/>
              </a:spcAft>
              <a:buClr>
                <a:schemeClr val="lt1"/>
              </a:buClr>
              <a:buSzPts val="2100"/>
              <a:buFont typeface="Montserrat"/>
              <a:buChar char="❖"/>
            </a:pPr>
            <a:r>
              <a:rPr lang="en" sz="2100">
                <a:solidFill>
                  <a:schemeClr val="lt1"/>
                </a:solidFill>
                <a:latin typeface="Montserrat"/>
                <a:ea typeface="Montserrat"/>
                <a:cs typeface="Montserrat"/>
                <a:sym typeface="Montserrat"/>
              </a:rPr>
              <a:t>Lightweight.</a:t>
            </a:r>
            <a:endParaRPr sz="2100">
              <a:solidFill>
                <a:schemeClr val="lt1"/>
              </a:solidFill>
              <a:latin typeface="Montserrat"/>
              <a:ea typeface="Montserrat"/>
              <a:cs typeface="Montserrat"/>
              <a:sym typeface="Montserrat"/>
            </a:endParaRPr>
          </a:p>
          <a:p>
            <a:pPr marL="457200" lvl="0" indent="-361950" algn="l" rtl="0">
              <a:lnSpc>
                <a:spcPct val="115000"/>
              </a:lnSpc>
              <a:spcBef>
                <a:spcPts val="0"/>
              </a:spcBef>
              <a:spcAft>
                <a:spcPts val="0"/>
              </a:spcAft>
              <a:buClr>
                <a:schemeClr val="lt1"/>
              </a:buClr>
              <a:buSzPts val="2100"/>
              <a:buFont typeface="Montserrat"/>
              <a:buChar char="❖"/>
            </a:pPr>
            <a:r>
              <a:rPr lang="en" sz="2100">
                <a:solidFill>
                  <a:schemeClr val="lt1"/>
                </a:solidFill>
                <a:latin typeface="Montserrat"/>
                <a:ea typeface="Montserrat"/>
                <a:cs typeface="Montserrat"/>
                <a:sym typeface="Montserrat"/>
              </a:rPr>
              <a:t>Easy to use.</a:t>
            </a:r>
            <a:endParaRPr sz="2100">
              <a:solidFill>
                <a:schemeClr val="lt1"/>
              </a:solidFill>
              <a:latin typeface="Montserrat"/>
              <a:ea typeface="Montserrat"/>
              <a:cs typeface="Montserrat"/>
              <a:sym typeface="Montserrat"/>
            </a:endParaRPr>
          </a:p>
          <a:p>
            <a:pPr marL="457200" lvl="0" indent="-361950" algn="l" rtl="0">
              <a:lnSpc>
                <a:spcPct val="115000"/>
              </a:lnSpc>
              <a:spcBef>
                <a:spcPts val="0"/>
              </a:spcBef>
              <a:spcAft>
                <a:spcPts val="0"/>
              </a:spcAft>
              <a:buClr>
                <a:schemeClr val="lt1"/>
              </a:buClr>
              <a:buSzPts val="2100"/>
              <a:buFont typeface="Montserrat"/>
              <a:buChar char="❖"/>
            </a:pPr>
            <a:r>
              <a:rPr lang="en" sz="2100">
                <a:solidFill>
                  <a:schemeClr val="lt1"/>
                </a:solidFill>
                <a:latin typeface="Montserrat"/>
                <a:ea typeface="Montserrat"/>
                <a:cs typeface="Montserrat"/>
                <a:sym typeface="Montserrat"/>
              </a:rPr>
              <a:t>Cost efficient.</a:t>
            </a:r>
            <a:endParaRPr sz="2100">
              <a:solidFill>
                <a:schemeClr val="lt1"/>
              </a:solidFill>
              <a:latin typeface="Montserrat"/>
              <a:ea typeface="Montserrat"/>
              <a:cs typeface="Montserrat"/>
              <a:sym typeface="Montserrat"/>
            </a:endParaRPr>
          </a:p>
          <a:p>
            <a:pPr marL="457200" lvl="0" indent="-361950" algn="l" rtl="0">
              <a:lnSpc>
                <a:spcPct val="115000"/>
              </a:lnSpc>
              <a:spcBef>
                <a:spcPts val="0"/>
              </a:spcBef>
              <a:spcAft>
                <a:spcPts val="0"/>
              </a:spcAft>
              <a:buClr>
                <a:schemeClr val="lt1"/>
              </a:buClr>
              <a:buSzPts val="2100"/>
              <a:buFont typeface="Montserrat"/>
              <a:buChar char="❖"/>
            </a:pPr>
            <a:r>
              <a:rPr lang="en" sz="2100">
                <a:solidFill>
                  <a:schemeClr val="lt1"/>
                </a:solidFill>
                <a:latin typeface="Montserrat"/>
                <a:ea typeface="Montserrat"/>
                <a:cs typeface="Montserrat"/>
                <a:sym typeface="Montserrat"/>
              </a:rPr>
              <a:t>Less power consumption.</a:t>
            </a:r>
            <a:endParaRPr sz="2100">
              <a:solidFill>
                <a:schemeClr val="lt1"/>
              </a:solidFill>
              <a:latin typeface="Montserrat"/>
              <a:ea typeface="Montserrat"/>
              <a:cs typeface="Montserrat"/>
              <a:sym typeface="Montserrat"/>
            </a:endParaRPr>
          </a:p>
          <a:p>
            <a:pPr marL="0" lvl="0" indent="0" algn="l" rtl="0">
              <a:spcBef>
                <a:spcPts val="1200"/>
              </a:spcBef>
              <a:spcAft>
                <a:spcPts val="0"/>
              </a:spcAft>
              <a:buNone/>
            </a:pPr>
            <a:endParaRPr sz="1850">
              <a:solidFill>
                <a:schemeClr val="lt1"/>
              </a:solidFill>
              <a:latin typeface="Montserrat"/>
              <a:ea typeface="Montserrat"/>
              <a:cs typeface="Montserrat"/>
              <a:sym typeface="Montserrat"/>
            </a:endParaRPr>
          </a:p>
          <a:p>
            <a:pPr marL="0" lvl="0" indent="0" algn="l" rtl="0">
              <a:spcBef>
                <a:spcPts val="0"/>
              </a:spcBef>
              <a:spcAft>
                <a:spcPts val="0"/>
              </a:spcAft>
              <a:buNone/>
            </a:pPr>
            <a:endParaRPr sz="1350">
              <a:solidFill>
                <a:schemeClr val="lt1"/>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49"/>
          <p:cNvSpPr txBox="1"/>
          <p:nvPr/>
        </p:nvSpPr>
        <p:spPr>
          <a:xfrm>
            <a:off x="874575" y="1298875"/>
            <a:ext cx="7593900" cy="2546400"/>
          </a:xfrm>
          <a:prstGeom prst="rect">
            <a:avLst/>
          </a:prstGeom>
          <a:noFill/>
          <a:ln>
            <a:noFill/>
          </a:ln>
        </p:spPr>
        <p:txBody>
          <a:bodyPr spcFirstLastPara="1" wrap="square" lIns="91425" tIns="91425" rIns="91425" bIns="91425" anchor="t" anchorCtr="0">
            <a:spAutoFit/>
          </a:bodyPr>
          <a:lstStyle/>
          <a:p>
            <a:pPr marL="457200" lvl="0" indent="-349250" algn="just" rtl="0">
              <a:lnSpc>
                <a:spcPct val="115000"/>
              </a:lnSpc>
              <a:spcBef>
                <a:spcPts val="0"/>
              </a:spcBef>
              <a:spcAft>
                <a:spcPts val="0"/>
              </a:spcAft>
              <a:buClr>
                <a:schemeClr val="lt1"/>
              </a:buClr>
              <a:buSzPts val="1900"/>
              <a:buFont typeface="Montserrat"/>
              <a:buChar char="❖"/>
            </a:pPr>
            <a:r>
              <a:rPr lang="en" sz="1900">
                <a:solidFill>
                  <a:schemeClr val="lt1"/>
                </a:solidFill>
                <a:latin typeface="Montserrat"/>
                <a:ea typeface="Montserrat"/>
                <a:cs typeface="Montserrat"/>
                <a:sym typeface="Montserrat"/>
              </a:rPr>
              <a:t>This automatic baby cradle would let the working mother to do household works besides taking care of baby at the same time. It is economical and user friendly. </a:t>
            </a:r>
            <a:endParaRPr sz="1900">
              <a:solidFill>
                <a:schemeClr val="lt1"/>
              </a:solidFill>
              <a:latin typeface="Montserrat"/>
              <a:ea typeface="Montserrat"/>
              <a:cs typeface="Montserrat"/>
              <a:sym typeface="Montserrat"/>
            </a:endParaRPr>
          </a:p>
          <a:p>
            <a:pPr marL="457200" lvl="0" indent="-349250" algn="just" rtl="0">
              <a:lnSpc>
                <a:spcPct val="115000"/>
              </a:lnSpc>
              <a:spcBef>
                <a:spcPts val="0"/>
              </a:spcBef>
              <a:spcAft>
                <a:spcPts val="0"/>
              </a:spcAft>
              <a:buClr>
                <a:schemeClr val="lt1"/>
              </a:buClr>
              <a:buSzPts val="1900"/>
              <a:buFont typeface="Montserrat"/>
              <a:buChar char="❖"/>
            </a:pPr>
            <a:r>
              <a:rPr lang="en" sz="1900">
                <a:solidFill>
                  <a:schemeClr val="lt1"/>
                </a:solidFill>
                <a:latin typeface="Montserrat"/>
                <a:ea typeface="Montserrat"/>
                <a:cs typeface="Montserrat"/>
                <a:sym typeface="Montserrat"/>
              </a:rPr>
              <a:t>The automatic baby cradle can be used in hospitals and home. It is very useful for working parents and hospitals to take care of babies.</a:t>
            </a:r>
            <a:endParaRPr sz="1900">
              <a:solidFill>
                <a:schemeClr val="lt1"/>
              </a:solidFill>
              <a:latin typeface="Montserrat"/>
              <a:ea typeface="Montserrat"/>
              <a:cs typeface="Montserrat"/>
              <a:sym typeface="Montserrat"/>
            </a:endParaRPr>
          </a:p>
          <a:p>
            <a:pPr marL="0" lvl="0" indent="0" algn="l" rtl="0">
              <a:spcBef>
                <a:spcPts val="1000"/>
              </a:spcBef>
              <a:spcAft>
                <a:spcPts val="0"/>
              </a:spcAft>
              <a:buNone/>
            </a:pPr>
            <a:endParaRPr>
              <a:latin typeface="Lato"/>
              <a:ea typeface="Lato"/>
              <a:cs typeface="Lato"/>
              <a:sym typeface="Lato"/>
            </a:endParaRPr>
          </a:p>
        </p:txBody>
      </p:sp>
      <p:sp>
        <p:nvSpPr>
          <p:cNvPr id="450" name="Google Shape;450;p49"/>
          <p:cNvSpPr txBox="1"/>
          <p:nvPr/>
        </p:nvSpPr>
        <p:spPr>
          <a:xfrm>
            <a:off x="1065075" y="355050"/>
            <a:ext cx="4987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lt2"/>
                </a:solidFill>
                <a:latin typeface="Lato"/>
                <a:ea typeface="Lato"/>
                <a:cs typeface="Lato"/>
                <a:sym typeface="Lato"/>
              </a:rPr>
              <a:t>Conclusion</a:t>
            </a:r>
            <a:endParaRPr sz="2400" b="1">
              <a:solidFill>
                <a:schemeClr val="lt2"/>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62"/>
          <p:cNvSpPr txBox="1">
            <a:spLocks noGrp="1"/>
          </p:cNvSpPr>
          <p:nvPr>
            <p:ph type="body" idx="4294967295"/>
          </p:nvPr>
        </p:nvSpPr>
        <p:spPr>
          <a:xfrm>
            <a:off x="1870050" y="1561725"/>
            <a:ext cx="5403900" cy="1038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7500" b="1">
                <a:solidFill>
                  <a:schemeClr val="lt2"/>
                </a:solidFill>
              </a:rPr>
              <a:t>Thank You...</a:t>
            </a:r>
            <a:endParaRPr sz="7500" b="1">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7"/>
          <p:cNvSpPr txBox="1"/>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chemeClr val="lt2"/>
                </a:solidFill>
                <a:latin typeface="Montserrat"/>
                <a:ea typeface="Montserrat"/>
                <a:cs typeface="Montserrat"/>
                <a:sym typeface="Montserrat"/>
              </a:rPr>
              <a:t>Introduction</a:t>
            </a:r>
            <a:endParaRPr sz="2400" b="1">
              <a:solidFill>
                <a:schemeClr val="lt2"/>
              </a:solidFill>
              <a:latin typeface="Montserrat"/>
              <a:ea typeface="Montserrat"/>
              <a:cs typeface="Montserrat"/>
              <a:sym typeface="Montserrat"/>
            </a:endParaRPr>
          </a:p>
        </p:txBody>
      </p:sp>
      <p:sp>
        <p:nvSpPr>
          <p:cNvPr id="195" name="Google Shape;195;p27"/>
          <p:cNvSpPr txBox="1"/>
          <p:nvPr/>
        </p:nvSpPr>
        <p:spPr>
          <a:xfrm>
            <a:off x="1154925" y="1307850"/>
            <a:ext cx="7181400" cy="31710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1600"/>
              </a:spcAft>
              <a:buNone/>
            </a:pPr>
            <a:r>
              <a:rPr lang="en" sz="1650">
                <a:solidFill>
                  <a:srgbClr val="FFFFFF"/>
                </a:solidFill>
                <a:latin typeface="Montserrat"/>
                <a:ea typeface="Montserrat"/>
                <a:cs typeface="Montserrat"/>
                <a:sym typeface="Montserrat"/>
              </a:rPr>
              <a:t>Today’s lifestyle is fast paced. Most of the working parents find a bit difficult to manage work along with babysitting. They cannot keep an eye on their child all the time and is hard after long working hours. To sooth the baby by manually swinging the cradle might not be possible in such case. If they have taken help of babysitter for it then also baby’s safety related thoughts keep going in their minds. Hence there is need of product which bridges this gap between parents and baby. This cradle system is proposed to help these parents, so that they can take good care of their baby from remote locations. </a:t>
            </a:r>
            <a:endParaRPr sz="1300">
              <a:solidFill>
                <a:srgbClr val="FFFFFF"/>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8"/>
          <p:cNvSpPr txBox="1"/>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chemeClr val="lt2"/>
                </a:solidFill>
                <a:latin typeface="Montserrat"/>
                <a:ea typeface="Montserrat"/>
                <a:cs typeface="Montserrat"/>
                <a:sym typeface="Montserrat"/>
              </a:rPr>
              <a:t>Problem Statement</a:t>
            </a:r>
            <a:endParaRPr sz="2400" b="1">
              <a:solidFill>
                <a:schemeClr val="lt2"/>
              </a:solidFill>
              <a:latin typeface="Montserrat"/>
              <a:ea typeface="Montserrat"/>
              <a:cs typeface="Montserrat"/>
              <a:sym typeface="Montserrat"/>
            </a:endParaRPr>
          </a:p>
        </p:txBody>
      </p:sp>
      <p:sp>
        <p:nvSpPr>
          <p:cNvPr id="201" name="Google Shape;201;p28"/>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FFFFFF"/>
                </a:solidFill>
                <a:latin typeface="Montserrat"/>
                <a:ea typeface="Montserrat"/>
                <a:cs typeface="Montserrat"/>
                <a:sym typeface="Montserrat"/>
              </a:rPr>
              <a:t>   1.</a:t>
            </a:r>
            <a:endParaRPr>
              <a:solidFill>
                <a:srgbClr val="FFFFFF"/>
              </a:solidFill>
            </a:endParaRPr>
          </a:p>
          <a:p>
            <a:pPr marL="0" lvl="0" indent="0" algn="l" rtl="0">
              <a:spcBef>
                <a:spcPts val="0"/>
              </a:spcBef>
              <a:spcAft>
                <a:spcPts val="0"/>
              </a:spcAft>
              <a:buNone/>
            </a:pPr>
            <a:endParaRPr sz="1300"/>
          </a:p>
        </p:txBody>
      </p:sp>
      <p:sp>
        <p:nvSpPr>
          <p:cNvPr id="202" name="Google Shape;202;p28"/>
          <p:cNvSpPr txBox="1"/>
          <p:nvPr/>
        </p:nvSpPr>
        <p:spPr>
          <a:xfrm>
            <a:off x="2030400" y="1762950"/>
            <a:ext cx="5877300" cy="808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500">
                <a:solidFill>
                  <a:srgbClr val="FFFFFF"/>
                </a:solidFill>
                <a:latin typeface="Montserrat"/>
                <a:ea typeface="Montserrat"/>
                <a:cs typeface="Montserrat"/>
                <a:sym typeface="Montserrat"/>
              </a:rPr>
              <a:t>Most of the working parents find a bit difficult to manage work along with babysitting.</a:t>
            </a:r>
            <a:endParaRPr sz="1500">
              <a:solidFill>
                <a:srgbClr val="FFFFFF"/>
              </a:solidFill>
              <a:latin typeface="Montserrat"/>
              <a:ea typeface="Montserrat"/>
              <a:cs typeface="Montserrat"/>
              <a:sym typeface="Montserrat"/>
            </a:endParaRPr>
          </a:p>
        </p:txBody>
      </p:sp>
      <p:sp>
        <p:nvSpPr>
          <p:cNvPr id="203" name="Google Shape;203;p28"/>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FFFFFF"/>
                </a:solidFill>
                <a:latin typeface="Montserrat"/>
                <a:ea typeface="Montserrat"/>
                <a:cs typeface="Montserrat"/>
                <a:sym typeface="Montserrat"/>
              </a:rPr>
              <a:t>   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04" name="Google Shape;204;p28"/>
          <p:cNvSpPr txBox="1"/>
          <p:nvPr/>
        </p:nvSpPr>
        <p:spPr>
          <a:xfrm>
            <a:off x="2030400" y="2589378"/>
            <a:ext cx="5877300" cy="808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500">
                <a:solidFill>
                  <a:srgbClr val="FFFFFF"/>
                </a:solidFill>
                <a:latin typeface="Montserrat"/>
                <a:ea typeface="Montserrat"/>
                <a:cs typeface="Montserrat"/>
                <a:sym typeface="Montserrat"/>
              </a:rPr>
              <a:t>We need to develop something unique that can help parents to have continues surveillance on their infants.</a:t>
            </a:r>
            <a:endParaRPr sz="1500">
              <a:solidFill>
                <a:srgbClr val="FFFFFF"/>
              </a:solidFill>
              <a:latin typeface="Montserrat"/>
              <a:ea typeface="Montserrat"/>
              <a:cs typeface="Montserrat"/>
              <a:sym typeface="Montserrat"/>
            </a:endParaRPr>
          </a:p>
        </p:txBody>
      </p:sp>
      <p:sp>
        <p:nvSpPr>
          <p:cNvPr id="205" name="Google Shape;205;p28"/>
          <p:cNvSpPr txBox="1"/>
          <p:nvPr/>
        </p:nvSpPr>
        <p:spPr>
          <a:xfrm>
            <a:off x="1297500" y="3573232"/>
            <a:ext cx="9786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FFFFFF"/>
                </a:solidFill>
                <a:latin typeface="Montserrat"/>
                <a:ea typeface="Montserrat"/>
                <a:cs typeface="Montserrat"/>
                <a:sym typeface="Montserrat"/>
              </a:rPr>
              <a:t>   3. </a:t>
            </a:r>
            <a:endParaRPr sz="1300">
              <a:solidFill>
                <a:srgbClr val="FFFFFF"/>
              </a:solidFill>
            </a:endParaRPr>
          </a:p>
        </p:txBody>
      </p:sp>
      <p:sp>
        <p:nvSpPr>
          <p:cNvPr id="206" name="Google Shape;206;p28"/>
          <p:cNvSpPr txBox="1"/>
          <p:nvPr/>
        </p:nvSpPr>
        <p:spPr>
          <a:xfrm>
            <a:off x="1878290" y="3415788"/>
            <a:ext cx="5877300" cy="808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500">
                <a:solidFill>
                  <a:srgbClr val="FFFFFF"/>
                </a:solidFill>
                <a:latin typeface="Montserrat"/>
                <a:ea typeface="Montserrat"/>
                <a:cs typeface="Montserrat"/>
                <a:sym typeface="Montserrat"/>
              </a:rPr>
              <a:t>Notify the parents via Web, Android Progressive App</a:t>
            </a:r>
            <a:r>
              <a:rPr lang="en" sz="1500">
                <a:solidFill>
                  <a:srgbClr val="FFFFFF"/>
                </a:solidFill>
                <a:latin typeface="Lato"/>
                <a:ea typeface="Lato"/>
                <a:cs typeface="Lato"/>
                <a:sym typeface="Lato"/>
              </a:rPr>
              <a:t>.</a:t>
            </a:r>
            <a:endParaRPr sz="1500">
              <a:solidFill>
                <a:srgbClr val="FFFF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graphicFrame>
        <p:nvGraphicFramePr>
          <p:cNvPr id="211" name="Google Shape;211;p29"/>
          <p:cNvGraphicFramePr/>
          <p:nvPr/>
        </p:nvGraphicFramePr>
        <p:xfrm>
          <a:off x="108200" y="609558"/>
          <a:ext cx="3000000" cy="3000000"/>
        </p:xfrm>
        <a:graphic>
          <a:graphicData uri="http://schemas.openxmlformats.org/drawingml/2006/table">
            <a:tbl>
              <a:tblPr>
                <a:noFill/>
                <a:tableStyleId>{336E5ED2-2F7E-40C6-9CBF-967166F102CE}</a:tableStyleId>
              </a:tblPr>
              <a:tblGrid>
                <a:gridCol w="745500">
                  <a:extLst>
                    <a:ext uri="{9D8B030D-6E8A-4147-A177-3AD203B41FA5}">
                      <a16:colId xmlns:a16="http://schemas.microsoft.com/office/drawing/2014/main" val="20000"/>
                    </a:ext>
                  </a:extLst>
                </a:gridCol>
                <a:gridCol w="2745450">
                  <a:extLst>
                    <a:ext uri="{9D8B030D-6E8A-4147-A177-3AD203B41FA5}">
                      <a16:colId xmlns:a16="http://schemas.microsoft.com/office/drawing/2014/main" val="20001"/>
                    </a:ext>
                  </a:extLst>
                </a:gridCol>
                <a:gridCol w="1294975">
                  <a:extLst>
                    <a:ext uri="{9D8B030D-6E8A-4147-A177-3AD203B41FA5}">
                      <a16:colId xmlns:a16="http://schemas.microsoft.com/office/drawing/2014/main" val="20002"/>
                    </a:ext>
                  </a:extLst>
                </a:gridCol>
                <a:gridCol w="4031825">
                  <a:extLst>
                    <a:ext uri="{9D8B030D-6E8A-4147-A177-3AD203B41FA5}">
                      <a16:colId xmlns:a16="http://schemas.microsoft.com/office/drawing/2014/main" val="20003"/>
                    </a:ext>
                  </a:extLst>
                </a:gridCol>
              </a:tblGrid>
              <a:tr h="588475">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No.</a:t>
                      </a:r>
                      <a:endParaRPr b="1">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Name Of Paper</a:t>
                      </a:r>
                      <a:endParaRPr b="1">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Year Of Publish</a:t>
                      </a:r>
                      <a:endParaRPr b="1">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Abstract</a:t>
                      </a:r>
                      <a:endParaRPr b="1">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777775">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1.</a:t>
                      </a:r>
                      <a:endParaRPr>
                        <a:solidFill>
                          <a:schemeClr val="lt1"/>
                        </a:solidFill>
                        <a:latin typeface="Montserrat"/>
                        <a:ea typeface="Montserrat"/>
                        <a:cs typeface="Montserrat"/>
                        <a:sym typeface="Montserrat"/>
                      </a:endParaRPr>
                    </a:p>
                  </a:txBody>
                  <a:tcPr marL="91425" marR="91425" marT="91425" marB="91425" anchor="ctr"/>
                </a:tc>
                <a:tc>
                  <a:txBody>
                    <a:bodyPr/>
                    <a:lstStyle/>
                    <a:p>
                      <a:pPr marL="0" lvl="0" indent="0" algn="ctr" rtl="0">
                        <a:lnSpc>
                          <a:spcPct val="115000"/>
                        </a:lnSpc>
                        <a:spcBef>
                          <a:spcPts val="1200"/>
                        </a:spcBef>
                        <a:spcAft>
                          <a:spcPts val="1200"/>
                        </a:spcAft>
                        <a:buNone/>
                      </a:pPr>
                      <a:r>
                        <a:rPr lang="en" sz="1300">
                          <a:solidFill>
                            <a:schemeClr val="lt1"/>
                          </a:solidFill>
                          <a:latin typeface="Montserrat"/>
                          <a:ea typeface="Montserrat"/>
                          <a:cs typeface="Montserrat"/>
                          <a:sym typeface="Montserrat"/>
                        </a:rPr>
                        <a:t>“General Idea about Smart Baby Cradle”</a:t>
                      </a:r>
                      <a:endParaRPr sz="1300">
                        <a:solidFill>
                          <a:schemeClr val="lt1"/>
                        </a:solidFill>
                        <a:latin typeface="Montserrat"/>
                        <a:ea typeface="Montserrat"/>
                        <a:cs typeface="Montserrat"/>
                        <a:sym typeface="Montserrat"/>
                      </a:endParaRPr>
                    </a:p>
                  </a:txBody>
                  <a:tcPr marL="91425" marR="91425" marT="91425" marB="91425" anchor="ctr"/>
                </a:tc>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2017</a:t>
                      </a:r>
                      <a:endParaRPr>
                        <a:solidFill>
                          <a:schemeClr val="lt1"/>
                        </a:solidFill>
                        <a:latin typeface="Montserrat"/>
                        <a:ea typeface="Montserrat"/>
                        <a:cs typeface="Montserrat"/>
                        <a:sym typeface="Montserrat"/>
                      </a:endParaRPr>
                    </a:p>
                  </a:txBody>
                  <a:tcPr marL="91425" marR="91425" marT="91425" marB="91425" anchor="ctr"/>
                </a:tc>
                <a:tc>
                  <a:txBody>
                    <a:bodyPr/>
                    <a:lstStyle/>
                    <a:p>
                      <a:pPr marL="0" lvl="0" indent="0" algn="l" rtl="0">
                        <a:lnSpc>
                          <a:spcPct val="115000"/>
                        </a:lnSpc>
                        <a:spcBef>
                          <a:spcPts val="1200"/>
                        </a:spcBef>
                        <a:spcAft>
                          <a:spcPts val="1200"/>
                        </a:spcAft>
                        <a:buNone/>
                      </a:pPr>
                      <a:r>
                        <a:rPr lang="en" sz="1100">
                          <a:solidFill>
                            <a:schemeClr val="lt1"/>
                          </a:solidFill>
                          <a:latin typeface="Montserrat"/>
                          <a:ea typeface="Montserrat"/>
                          <a:cs typeface="Montserrat"/>
                          <a:sym typeface="Montserrat"/>
                        </a:rPr>
                        <a:t>In this research paper author states that system is designed to monitor baby movement.</a:t>
                      </a:r>
                      <a:endParaRPr sz="15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1590375">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2.</a:t>
                      </a:r>
                      <a:endParaRPr>
                        <a:solidFill>
                          <a:schemeClr val="lt1"/>
                        </a:solidFill>
                        <a:latin typeface="Montserrat"/>
                        <a:ea typeface="Montserrat"/>
                        <a:cs typeface="Montserrat"/>
                        <a:sym typeface="Montserrat"/>
                      </a:endParaRPr>
                    </a:p>
                  </a:txBody>
                  <a:tcPr marL="91425" marR="91425" marT="91425" marB="91425" anchor="ctr"/>
                </a:tc>
                <a:tc>
                  <a:txBody>
                    <a:bodyPr/>
                    <a:lstStyle/>
                    <a:p>
                      <a:pPr marL="0" lvl="0" indent="0" algn="ctr" rtl="0">
                        <a:lnSpc>
                          <a:spcPct val="115000"/>
                        </a:lnSpc>
                        <a:spcBef>
                          <a:spcPts val="1200"/>
                        </a:spcBef>
                        <a:spcAft>
                          <a:spcPts val="1200"/>
                        </a:spcAft>
                        <a:buNone/>
                      </a:pPr>
                      <a:r>
                        <a:rPr lang="en" sz="1300">
                          <a:solidFill>
                            <a:schemeClr val="lt1"/>
                          </a:solidFill>
                          <a:latin typeface="Montserrat"/>
                          <a:ea typeface="Montserrat"/>
                          <a:cs typeface="Montserrat"/>
                          <a:sym typeface="Montserrat"/>
                        </a:rPr>
                        <a:t>“An Automatic Monitoring and Swing the Baby Cradle for Infant Care”</a:t>
                      </a:r>
                      <a:endParaRPr>
                        <a:solidFill>
                          <a:schemeClr val="lt1"/>
                        </a:solidFill>
                        <a:latin typeface="Montserrat"/>
                        <a:ea typeface="Montserrat"/>
                        <a:cs typeface="Montserrat"/>
                        <a:sym typeface="Montserrat"/>
                      </a:endParaRPr>
                    </a:p>
                  </a:txBody>
                  <a:tcPr marL="91425" marR="91425" marT="91425" marB="91425" anchor="ctr"/>
                </a:tc>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2018</a:t>
                      </a:r>
                      <a:endParaRPr>
                        <a:solidFill>
                          <a:schemeClr val="lt1"/>
                        </a:solidFill>
                        <a:latin typeface="Montserrat"/>
                        <a:ea typeface="Montserrat"/>
                        <a:cs typeface="Montserrat"/>
                        <a:sym typeface="Montserrat"/>
                      </a:endParaRPr>
                    </a:p>
                  </a:txBody>
                  <a:tcPr marL="91425" marR="91425" marT="91425" marB="91425" anchor="ctr"/>
                </a:tc>
                <a:tc>
                  <a:txBody>
                    <a:bodyPr/>
                    <a:lstStyle/>
                    <a:p>
                      <a:pPr marL="0" lvl="0" indent="0" algn="l" rtl="0">
                        <a:lnSpc>
                          <a:spcPct val="115000"/>
                        </a:lnSpc>
                        <a:spcBef>
                          <a:spcPts val="1200"/>
                        </a:spcBef>
                        <a:spcAft>
                          <a:spcPts val="0"/>
                        </a:spcAft>
                        <a:buNone/>
                      </a:pPr>
                      <a:r>
                        <a:rPr lang="en" sz="1100">
                          <a:solidFill>
                            <a:schemeClr val="lt1"/>
                          </a:solidFill>
                          <a:latin typeface="Montserrat"/>
                          <a:ea typeface="Montserrat"/>
                          <a:cs typeface="Montserrat"/>
                          <a:sym typeface="Montserrat"/>
                        </a:rPr>
                        <a:t>In this research paper author state that cradle will swing automatically. But proposed system was making too much noise of swing due to which baby was getting disturb from sleeping.</a:t>
                      </a:r>
                      <a:endParaRPr sz="1100">
                        <a:solidFill>
                          <a:schemeClr val="lt1"/>
                        </a:solidFill>
                        <a:latin typeface="Montserrat"/>
                        <a:ea typeface="Montserrat"/>
                        <a:cs typeface="Montserrat"/>
                        <a:sym typeface="Montserrat"/>
                      </a:endParaRPr>
                    </a:p>
                    <a:p>
                      <a:pPr marL="0" lvl="0" indent="0" algn="l" rtl="0">
                        <a:lnSpc>
                          <a:spcPct val="115000"/>
                        </a:lnSpc>
                        <a:spcBef>
                          <a:spcPts val="1200"/>
                        </a:spcBef>
                        <a:spcAft>
                          <a:spcPts val="0"/>
                        </a:spcAft>
                        <a:buNone/>
                      </a:pPr>
                      <a:endParaRPr sz="1000">
                        <a:solidFill>
                          <a:schemeClr val="lt1"/>
                        </a:solidFill>
                        <a:latin typeface="Montserrat"/>
                        <a:ea typeface="Montserrat"/>
                        <a:cs typeface="Montserrat"/>
                        <a:sym typeface="Montserrat"/>
                      </a:endParaRPr>
                    </a:p>
                    <a:p>
                      <a:pPr marL="0" lvl="0" indent="0" algn="l" rtl="0">
                        <a:spcBef>
                          <a:spcPts val="1200"/>
                        </a:spcBef>
                        <a:spcAft>
                          <a:spcPts val="0"/>
                        </a:spcAft>
                        <a:buNone/>
                      </a:pPr>
                      <a:endParaRPr>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1577325">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3.</a:t>
                      </a:r>
                      <a:endParaRPr>
                        <a:solidFill>
                          <a:schemeClr val="lt1"/>
                        </a:solidFill>
                        <a:latin typeface="Montserrat"/>
                        <a:ea typeface="Montserrat"/>
                        <a:cs typeface="Montserrat"/>
                        <a:sym typeface="Montserrat"/>
                      </a:endParaRPr>
                    </a:p>
                  </a:txBody>
                  <a:tcPr marL="91425" marR="91425" marT="91425" marB="91425" anchor="ctr"/>
                </a:tc>
                <a:tc>
                  <a:txBody>
                    <a:bodyPr/>
                    <a:lstStyle/>
                    <a:p>
                      <a:pPr marL="0" lvl="0" indent="0" algn="ctr" rtl="0">
                        <a:lnSpc>
                          <a:spcPct val="115000"/>
                        </a:lnSpc>
                        <a:spcBef>
                          <a:spcPts val="1200"/>
                        </a:spcBef>
                        <a:spcAft>
                          <a:spcPts val="1200"/>
                        </a:spcAft>
                        <a:buNone/>
                      </a:pPr>
                      <a:r>
                        <a:rPr lang="en" sz="1300">
                          <a:solidFill>
                            <a:schemeClr val="lt1"/>
                          </a:solidFill>
                          <a:latin typeface="Montserrat"/>
                          <a:ea typeface="Montserrat"/>
                          <a:cs typeface="Montserrat"/>
                          <a:sym typeface="Montserrat"/>
                        </a:rPr>
                        <a:t>“Development of an Intelligent Cradle for Home and Hospital Use” </a:t>
                      </a:r>
                      <a:endParaRPr sz="1700">
                        <a:solidFill>
                          <a:schemeClr val="lt1"/>
                        </a:solidFill>
                        <a:latin typeface="Montserrat"/>
                        <a:ea typeface="Montserrat"/>
                        <a:cs typeface="Montserrat"/>
                        <a:sym typeface="Montserrat"/>
                      </a:endParaRPr>
                    </a:p>
                  </a:txBody>
                  <a:tcPr marL="91425" marR="91425" marT="91425" marB="91425" anchor="ctr"/>
                </a:tc>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2019</a:t>
                      </a:r>
                      <a:endParaRPr>
                        <a:solidFill>
                          <a:schemeClr val="lt1"/>
                        </a:solidFill>
                        <a:latin typeface="Montserrat"/>
                        <a:ea typeface="Montserrat"/>
                        <a:cs typeface="Montserrat"/>
                        <a:sym typeface="Montserrat"/>
                      </a:endParaRPr>
                    </a:p>
                  </a:txBody>
                  <a:tcPr marL="91425" marR="91425" marT="91425" marB="91425" anchor="ctr"/>
                </a:tc>
                <a:tc>
                  <a:txBody>
                    <a:bodyPr/>
                    <a:lstStyle/>
                    <a:p>
                      <a:pPr marL="0" lvl="0" indent="0" algn="l" rtl="0">
                        <a:lnSpc>
                          <a:spcPct val="115000"/>
                        </a:lnSpc>
                        <a:spcBef>
                          <a:spcPts val="1200"/>
                        </a:spcBef>
                        <a:spcAft>
                          <a:spcPts val="0"/>
                        </a:spcAft>
                        <a:buNone/>
                      </a:pPr>
                      <a:r>
                        <a:rPr lang="en" sz="1100">
                          <a:solidFill>
                            <a:schemeClr val="lt1"/>
                          </a:solidFill>
                          <a:latin typeface="Montserrat"/>
                          <a:ea typeface="Montserrat"/>
                          <a:cs typeface="Montserrat"/>
                          <a:sym typeface="Montserrat"/>
                        </a:rPr>
                        <a:t>In this research paper author states that swing mechanism has been provided to the cradle and by reading facial expression.This required AI due to which cost of project increased.</a:t>
                      </a:r>
                      <a:endParaRPr sz="1100">
                        <a:solidFill>
                          <a:schemeClr val="lt1"/>
                        </a:solidFill>
                        <a:latin typeface="Montserrat"/>
                        <a:ea typeface="Montserrat"/>
                        <a:cs typeface="Montserrat"/>
                        <a:sym typeface="Montserrat"/>
                      </a:endParaRPr>
                    </a:p>
                    <a:p>
                      <a:pPr marL="0" lvl="0" indent="0" algn="l" rtl="0">
                        <a:lnSpc>
                          <a:spcPct val="115000"/>
                        </a:lnSpc>
                        <a:spcBef>
                          <a:spcPts val="1200"/>
                        </a:spcBef>
                        <a:spcAft>
                          <a:spcPts val="0"/>
                        </a:spcAft>
                        <a:buNone/>
                      </a:pPr>
                      <a:endParaRPr sz="1000">
                        <a:solidFill>
                          <a:schemeClr val="lt1"/>
                        </a:solidFill>
                        <a:latin typeface="Montserrat"/>
                        <a:ea typeface="Montserrat"/>
                        <a:cs typeface="Montserrat"/>
                        <a:sym typeface="Montserrat"/>
                      </a:endParaRPr>
                    </a:p>
                    <a:p>
                      <a:pPr marL="0" lvl="0" indent="0" algn="l" rtl="0">
                        <a:spcBef>
                          <a:spcPts val="1200"/>
                        </a:spcBef>
                        <a:spcAft>
                          <a:spcPts val="0"/>
                        </a:spcAft>
                        <a:buNone/>
                      </a:pPr>
                      <a:endParaRPr>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bl>
          </a:graphicData>
        </a:graphic>
      </p:graphicFrame>
      <p:sp>
        <p:nvSpPr>
          <p:cNvPr id="212" name="Google Shape;212;p29"/>
          <p:cNvSpPr txBox="1"/>
          <p:nvPr/>
        </p:nvSpPr>
        <p:spPr>
          <a:xfrm>
            <a:off x="922675" y="77950"/>
            <a:ext cx="7152600" cy="492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en" sz="2000" b="1">
                <a:solidFill>
                  <a:schemeClr val="lt2"/>
                </a:solidFill>
                <a:latin typeface="Montserrat"/>
                <a:ea typeface="Montserrat"/>
                <a:cs typeface="Montserrat"/>
                <a:sym typeface="Montserrat"/>
              </a:rPr>
              <a:t>Literature Survey</a:t>
            </a:r>
            <a:endParaRPr b="1">
              <a:solidFill>
                <a:schemeClr val="lt2"/>
              </a:solidFill>
              <a:latin typeface="Lato"/>
              <a:ea typeface="Lato"/>
              <a:cs typeface="Lato"/>
              <a:sym typeface="Lato"/>
            </a:endParaRPr>
          </a:p>
        </p:txBody>
      </p:sp>
      <p:cxnSp>
        <p:nvCxnSpPr>
          <p:cNvPr id="213" name="Google Shape;213;p29"/>
          <p:cNvCxnSpPr/>
          <p:nvPr/>
        </p:nvCxnSpPr>
        <p:spPr>
          <a:xfrm rot="10800000" flipH="1">
            <a:off x="112575" y="4970275"/>
            <a:ext cx="8832300" cy="87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0"/>
          <p:cNvSpPr txBox="1"/>
          <p:nvPr/>
        </p:nvSpPr>
        <p:spPr>
          <a:xfrm>
            <a:off x="731700" y="121225"/>
            <a:ext cx="7680600" cy="492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en" sz="2000" b="1">
                <a:solidFill>
                  <a:schemeClr val="lt2"/>
                </a:solidFill>
                <a:latin typeface="Montserrat"/>
                <a:ea typeface="Montserrat"/>
                <a:cs typeface="Montserrat"/>
                <a:sym typeface="Montserrat"/>
              </a:rPr>
              <a:t>Proposed Methodology</a:t>
            </a:r>
            <a:endParaRPr>
              <a:latin typeface="Lato"/>
              <a:ea typeface="Lato"/>
              <a:cs typeface="Lato"/>
              <a:sym typeface="Lato"/>
            </a:endParaRPr>
          </a:p>
        </p:txBody>
      </p:sp>
      <p:sp>
        <p:nvSpPr>
          <p:cNvPr id="219" name="Google Shape;219;p30"/>
          <p:cNvSpPr txBox="1"/>
          <p:nvPr/>
        </p:nvSpPr>
        <p:spPr>
          <a:xfrm>
            <a:off x="597475" y="865900"/>
            <a:ext cx="8113500" cy="3244800"/>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1200"/>
              </a:spcBef>
              <a:spcAft>
                <a:spcPts val="0"/>
              </a:spcAft>
              <a:buClr>
                <a:schemeClr val="lt1"/>
              </a:buClr>
              <a:buSzPts val="1900"/>
              <a:buFont typeface="Montserrat"/>
              <a:buChar char="❖"/>
            </a:pPr>
            <a:r>
              <a:rPr lang="en" sz="1900">
                <a:solidFill>
                  <a:schemeClr val="lt1"/>
                </a:solidFill>
                <a:latin typeface="Montserrat"/>
                <a:ea typeface="Montserrat"/>
                <a:cs typeface="Montserrat"/>
                <a:sym typeface="Montserrat"/>
              </a:rPr>
              <a:t>Many of IOT devices are being develop in the IT sector. There are some cradles also, which are built with integration of IOT, but still there are some less features.</a:t>
            </a:r>
            <a:endParaRPr sz="1900">
              <a:solidFill>
                <a:schemeClr val="lt1"/>
              </a:solidFill>
              <a:latin typeface="Montserrat"/>
              <a:ea typeface="Montserrat"/>
              <a:cs typeface="Montserrat"/>
              <a:sym typeface="Montserrat"/>
            </a:endParaRPr>
          </a:p>
          <a:p>
            <a:pPr marL="457200" lvl="0" indent="-349250" algn="l" rtl="0">
              <a:lnSpc>
                <a:spcPct val="115000"/>
              </a:lnSpc>
              <a:spcBef>
                <a:spcPts val="0"/>
              </a:spcBef>
              <a:spcAft>
                <a:spcPts val="0"/>
              </a:spcAft>
              <a:buClr>
                <a:schemeClr val="lt1"/>
              </a:buClr>
              <a:buSzPts val="1900"/>
              <a:buFont typeface="Montserrat"/>
              <a:buChar char="❖"/>
            </a:pPr>
            <a:r>
              <a:rPr lang="en" sz="1900">
                <a:solidFill>
                  <a:schemeClr val="lt1"/>
                </a:solidFill>
                <a:latin typeface="Montserrat"/>
                <a:ea typeface="Montserrat"/>
                <a:cs typeface="Montserrat"/>
                <a:sym typeface="Montserrat"/>
              </a:rPr>
              <a:t>Features like just monitoring the baby and auto swing of cradle are in the old system.</a:t>
            </a:r>
            <a:endParaRPr sz="1900">
              <a:solidFill>
                <a:schemeClr val="lt1"/>
              </a:solidFill>
              <a:latin typeface="Montserrat"/>
              <a:ea typeface="Montserrat"/>
              <a:cs typeface="Montserrat"/>
              <a:sym typeface="Montserrat"/>
            </a:endParaRPr>
          </a:p>
          <a:p>
            <a:pPr marL="457200" lvl="0" indent="-349250" algn="l" rtl="0">
              <a:lnSpc>
                <a:spcPct val="115000"/>
              </a:lnSpc>
              <a:spcBef>
                <a:spcPts val="0"/>
              </a:spcBef>
              <a:spcAft>
                <a:spcPts val="0"/>
              </a:spcAft>
              <a:buClr>
                <a:schemeClr val="lt1"/>
              </a:buClr>
              <a:buSzPts val="1900"/>
              <a:buFont typeface="Montserrat"/>
              <a:buChar char="❖"/>
            </a:pPr>
            <a:r>
              <a:rPr lang="en" sz="1900">
                <a:solidFill>
                  <a:schemeClr val="lt1"/>
                </a:solidFill>
                <a:latin typeface="Montserrat"/>
                <a:ea typeface="Montserrat"/>
                <a:cs typeface="Montserrat"/>
                <a:sym typeface="Montserrat"/>
              </a:rPr>
              <a:t>We are including these features and also introducing more modern features like Wet Sensing, Temperature Sensing, Automated UV Ray Disinfection,etc.</a:t>
            </a:r>
            <a:endParaRPr sz="1900">
              <a:solidFill>
                <a:schemeClr val="lt1"/>
              </a:solidFill>
              <a:latin typeface="Montserrat"/>
              <a:ea typeface="Montserrat"/>
              <a:cs typeface="Montserrat"/>
              <a:sym typeface="Montserrat"/>
            </a:endParaRPr>
          </a:p>
          <a:p>
            <a:pPr marL="0" lvl="0" indent="0" algn="l" rtl="0">
              <a:spcBef>
                <a:spcPts val="1200"/>
              </a:spcBef>
              <a:spcAft>
                <a:spcPts val="0"/>
              </a:spcAft>
              <a:buNone/>
            </a:pP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1"/>
          <p:cNvSpPr txBox="1"/>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400" b="1">
                <a:solidFill>
                  <a:schemeClr val="lt2"/>
                </a:solidFill>
                <a:latin typeface="Lato"/>
                <a:ea typeface="Lato"/>
                <a:cs typeface="Lato"/>
                <a:sym typeface="Lato"/>
              </a:rPr>
              <a:t>Requirements</a:t>
            </a:r>
            <a:endParaRPr sz="2400" b="1">
              <a:latin typeface="Montserrat"/>
              <a:ea typeface="Montserrat"/>
              <a:cs typeface="Montserrat"/>
              <a:sym typeface="Montserrat"/>
            </a:endParaRPr>
          </a:p>
        </p:txBody>
      </p:sp>
      <p:sp>
        <p:nvSpPr>
          <p:cNvPr id="225" name="Google Shape;225;p31"/>
          <p:cNvSpPr txBox="1"/>
          <p:nvPr/>
        </p:nvSpPr>
        <p:spPr>
          <a:xfrm>
            <a:off x="1140613" y="1504100"/>
            <a:ext cx="3330600" cy="351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latin typeface="Lato"/>
                <a:ea typeface="Lato"/>
                <a:cs typeface="Lato"/>
                <a:sym typeface="Lato"/>
              </a:rPr>
              <a:t>                             </a:t>
            </a:r>
            <a:r>
              <a:rPr lang="en" sz="2000" b="1" u="sng">
                <a:solidFill>
                  <a:srgbClr val="FFFFFF"/>
                </a:solidFill>
                <a:latin typeface="Lato"/>
                <a:ea typeface="Lato"/>
                <a:cs typeface="Lato"/>
                <a:sym typeface="Lato"/>
              </a:rPr>
              <a:t>Hardware</a:t>
            </a:r>
            <a:endParaRPr sz="2000" b="1" u="sng">
              <a:solidFill>
                <a:srgbClr val="FFFFFF"/>
              </a:solidFill>
              <a:latin typeface="Lato"/>
              <a:ea typeface="Lato"/>
              <a:cs typeface="Lato"/>
              <a:sym typeface="Lato"/>
            </a:endParaRPr>
          </a:p>
          <a:p>
            <a:pPr marL="0" lvl="0" indent="0" algn="l" rtl="0">
              <a:spcBef>
                <a:spcPts val="0"/>
              </a:spcBef>
              <a:spcAft>
                <a:spcPts val="0"/>
              </a:spcAft>
              <a:buNone/>
            </a:pP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Raspberry Pi 3</a:t>
            </a: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Temperature Sensor</a:t>
            </a: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Camera Sensor</a:t>
            </a: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Servo Motor</a:t>
            </a: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Sound Sensor</a:t>
            </a: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UV Light For Disinfection</a:t>
            </a:r>
            <a:endParaRPr sz="2400">
              <a:solidFill>
                <a:srgbClr val="FFFFFF"/>
              </a:solidFill>
              <a:latin typeface="Montserrat"/>
              <a:ea typeface="Montserrat"/>
              <a:cs typeface="Montserrat"/>
              <a:sym typeface="Montserrat"/>
            </a:endParaRPr>
          </a:p>
          <a:p>
            <a:pPr marL="0" lvl="0" indent="0" algn="l" rtl="0">
              <a:spcBef>
                <a:spcPts val="0"/>
              </a:spcBef>
              <a:spcAft>
                <a:spcPts val="0"/>
              </a:spcAft>
              <a:buNone/>
            </a:pPr>
            <a:endParaRPr sz="2400">
              <a:solidFill>
                <a:srgbClr val="FFFFFF"/>
              </a:solidFill>
              <a:latin typeface="Montserrat"/>
              <a:ea typeface="Montserrat"/>
              <a:cs typeface="Montserrat"/>
              <a:sym typeface="Montserrat"/>
            </a:endParaRPr>
          </a:p>
          <a:p>
            <a:pPr marL="0" lvl="0" indent="0" algn="l" rtl="0">
              <a:lnSpc>
                <a:spcPct val="115000"/>
              </a:lnSpc>
              <a:spcBef>
                <a:spcPts val="0"/>
              </a:spcBef>
              <a:spcAft>
                <a:spcPts val="0"/>
              </a:spcAft>
              <a:buNone/>
            </a:pPr>
            <a:endParaRPr sz="1700">
              <a:latin typeface="Montserrat"/>
              <a:ea typeface="Montserrat"/>
              <a:cs typeface="Montserrat"/>
              <a:sym typeface="Montserrat"/>
            </a:endParaRPr>
          </a:p>
          <a:p>
            <a:pPr marL="0" lvl="0" indent="0" algn="l" rtl="0">
              <a:lnSpc>
                <a:spcPct val="115000"/>
              </a:lnSpc>
              <a:spcBef>
                <a:spcPts val="1600"/>
              </a:spcBef>
              <a:spcAft>
                <a:spcPts val="0"/>
              </a:spcAft>
              <a:buNone/>
            </a:pPr>
            <a:endParaRPr sz="1700">
              <a:latin typeface="Montserrat"/>
              <a:ea typeface="Montserrat"/>
              <a:cs typeface="Montserrat"/>
              <a:sym typeface="Montserrat"/>
            </a:endParaRPr>
          </a:p>
          <a:p>
            <a:pPr marL="0" lvl="0" indent="0" algn="l" rtl="0">
              <a:lnSpc>
                <a:spcPct val="115000"/>
              </a:lnSpc>
              <a:spcBef>
                <a:spcPts val="1600"/>
              </a:spcBef>
              <a:spcAft>
                <a:spcPts val="0"/>
              </a:spcAft>
              <a:buNone/>
            </a:pPr>
            <a:endParaRPr sz="1700">
              <a:latin typeface="Montserrat"/>
              <a:ea typeface="Montserrat"/>
              <a:cs typeface="Montserrat"/>
              <a:sym typeface="Montserrat"/>
            </a:endParaRPr>
          </a:p>
          <a:p>
            <a:pPr marL="0" lvl="0" indent="0" algn="l" rtl="0">
              <a:lnSpc>
                <a:spcPct val="115000"/>
              </a:lnSpc>
              <a:spcBef>
                <a:spcPts val="1600"/>
              </a:spcBef>
              <a:spcAft>
                <a:spcPts val="0"/>
              </a:spcAft>
              <a:buNone/>
            </a:pPr>
            <a:r>
              <a:rPr lang="en" sz="1700">
                <a:latin typeface="Montserrat"/>
                <a:ea typeface="Montserrat"/>
                <a:cs typeface="Montserrat"/>
                <a:sym typeface="Montserrat"/>
              </a:rPr>
              <a:t> </a:t>
            </a:r>
            <a:endParaRPr sz="1700">
              <a:latin typeface="Montserrat"/>
              <a:ea typeface="Montserrat"/>
              <a:cs typeface="Montserrat"/>
              <a:sym typeface="Montserrat"/>
            </a:endParaRPr>
          </a:p>
          <a:p>
            <a:pPr marL="457200" lvl="0" indent="0" algn="l" rtl="0">
              <a:spcBef>
                <a:spcPts val="1600"/>
              </a:spcBef>
              <a:spcAft>
                <a:spcPts val="0"/>
              </a:spcAft>
              <a:buNone/>
            </a:pPr>
            <a:endParaRPr sz="1600">
              <a:solidFill>
                <a:srgbClr val="FFFFFF"/>
              </a:solidFill>
              <a:latin typeface="Montserrat"/>
              <a:ea typeface="Montserrat"/>
              <a:cs typeface="Montserrat"/>
              <a:sym typeface="Montserrat"/>
            </a:endParaRPr>
          </a:p>
        </p:txBody>
      </p:sp>
      <p:sp>
        <p:nvSpPr>
          <p:cNvPr id="226" name="Google Shape;226;p31"/>
          <p:cNvSpPr txBox="1"/>
          <p:nvPr/>
        </p:nvSpPr>
        <p:spPr>
          <a:xfrm>
            <a:off x="4701888" y="1504100"/>
            <a:ext cx="3330600" cy="351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latin typeface="Lato"/>
                <a:ea typeface="Lato"/>
                <a:cs typeface="Lato"/>
                <a:sym typeface="Lato"/>
              </a:rPr>
              <a:t>                         </a:t>
            </a:r>
            <a:r>
              <a:rPr lang="en" sz="1600" b="1">
                <a:solidFill>
                  <a:srgbClr val="FFFFFF"/>
                </a:solidFill>
                <a:latin typeface="Lato"/>
                <a:ea typeface="Lato"/>
                <a:cs typeface="Lato"/>
                <a:sym typeface="Lato"/>
              </a:rPr>
              <a:t>   </a:t>
            </a:r>
            <a:r>
              <a:rPr lang="en" sz="2000" b="1">
                <a:solidFill>
                  <a:srgbClr val="FFFFFF"/>
                </a:solidFill>
                <a:latin typeface="Lato"/>
                <a:ea typeface="Lato"/>
                <a:cs typeface="Lato"/>
                <a:sym typeface="Lato"/>
              </a:rPr>
              <a:t> </a:t>
            </a:r>
            <a:r>
              <a:rPr lang="en" sz="2000" b="1" u="sng">
                <a:solidFill>
                  <a:srgbClr val="FFFFFF"/>
                </a:solidFill>
                <a:latin typeface="Lato"/>
                <a:ea typeface="Lato"/>
                <a:cs typeface="Lato"/>
                <a:sym typeface="Lato"/>
              </a:rPr>
              <a:t>Software</a:t>
            </a:r>
            <a:endParaRPr sz="2000" b="1" u="sng">
              <a:solidFill>
                <a:srgbClr val="FFFFFF"/>
              </a:solidFill>
              <a:latin typeface="Lato"/>
              <a:ea typeface="Lato"/>
              <a:cs typeface="Lato"/>
              <a:sym typeface="Lato"/>
            </a:endParaRPr>
          </a:p>
          <a:p>
            <a:pPr marL="0" lvl="0" indent="0" algn="l" rtl="0">
              <a:spcBef>
                <a:spcPts val="0"/>
              </a:spcBef>
              <a:spcAft>
                <a:spcPts val="0"/>
              </a:spcAft>
              <a:buNone/>
            </a:pP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OS-Windows  7 &amp; above</a:t>
            </a: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Python IDLE 3</a:t>
            </a: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Notepad++</a:t>
            </a: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Raspbian OS</a:t>
            </a: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VS code</a:t>
            </a: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Server Drivers</a:t>
            </a:r>
            <a:endParaRPr sz="1600" b="1">
              <a:solidFill>
                <a:srgbClr val="FFFFFF"/>
              </a:solidFill>
              <a:latin typeface="Lato"/>
              <a:ea typeface="Lato"/>
              <a:cs typeface="Lato"/>
              <a:sym typeface="Lato"/>
            </a:endParaRPr>
          </a:p>
          <a:p>
            <a:pPr marL="457200" lvl="0" indent="-330200" algn="l" rtl="0">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Canva Pro</a:t>
            </a:r>
            <a:endParaRPr sz="1600" b="1">
              <a:solidFill>
                <a:srgbClr val="FFFFFF"/>
              </a:solidFill>
              <a:latin typeface="Lato"/>
              <a:ea typeface="Lato"/>
              <a:cs typeface="Lato"/>
              <a:sym typeface="Lato"/>
            </a:endParaRPr>
          </a:p>
          <a:p>
            <a:pPr marL="0" lvl="0" indent="0" algn="l" rtl="0">
              <a:lnSpc>
                <a:spcPct val="115000"/>
              </a:lnSpc>
              <a:spcBef>
                <a:spcPts val="0"/>
              </a:spcBef>
              <a:spcAft>
                <a:spcPts val="0"/>
              </a:spcAft>
              <a:buNone/>
            </a:pPr>
            <a:endParaRPr sz="1700">
              <a:latin typeface="Montserrat"/>
              <a:ea typeface="Montserrat"/>
              <a:cs typeface="Montserrat"/>
              <a:sym typeface="Montserrat"/>
            </a:endParaRPr>
          </a:p>
          <a:p>
            <a:pPr marL="0" lvl="0" indent="0" algn="l" rtl="0">
              <a:lnSpc>
                <a:spcPct val="115000"/>
              </a:lnSpc>
              <a:spcBef>
                <a:spcPts val="1600"/>
              </a:spcBef>
              <a:spcAft>
                <a:spcPts val="0"/>
              </a:spcAft>
              <a:buNone/>
            </a:pPr>
            <a:endParaRPr sz="1700">
              <a:latin typeface="Montserrat"/>
              <a:ea typeface="Montserrat"/>
              <a:cs typeface="Montserrat"/>
              <a:sym typeface="Montserrat"/>
            </a:endParaRPr>
          </a:p>
          <a:p>
            <a:pPr marL="0" lvl="0" indent="0" algn="l" rtl="0">
              <a:lnSpc>
                <a:spcPct val="115000"/>
              </a:lnSpc>
              <a:spcBef>
                <a:spcPts val="1600"/>
              </a:spcBef>
              <a:spcAft>
                <a:spcPts val="0"/>
              </a:spcAft>
              <a:buNone/>
            </a:pPr>
            <a:endParaRPr sz="1700">
              <a:latin typeface="Montserrat"/>
              <a:ea typeface="Montserrat"/>
              <a:cs typeface="Montserrat"/>
              <a:sym typeface="Montserrat"/>
            </a:endParaRPr>
          </a:p>
          <a:p>
            <a:pPr marL="0" lvl="0" indent="0" algn="l" rtl="0">
              <a:lnSpc>
                <a:spcPct val="115000"/>
              </a:lnSpc>
              <a:spcBef>
                <a:spcPts val="1600"/>
              </a:spcBef>
              <a:spcAft>
                <a:spcPts val="0"/>
              </a:spcAft>
              <a:buNone/>
            </a:pPr>
            <a:r>
              <a:rPr lang="en" sz="1700">
                <a:latin typeface="Montserrat"/>
                <a:ea typeface="Montserrat"/>
                <a:cs typeface="Montserrat"/>
                <a:sym typeface="Montserrat"/>
              </a:rPr>
              <a:t> </a:t>
            </a:r>
            <a:endParaRPr sz="1700">
              <a:latin typeface="Montserrat"/>
              <a:ea typeface="Montserrat"/>
              <a:cs typeface="Montserrat"/>
              <a:sym typeface="Montserrat"/>
            </a:endParaRPr>
          </a:p>
          <a:p>
            <a:pPr marL="457200" lvl="0" indent="0" algn="l" rtl="0">
              <a:spcBef>
                <a:spcPts val="1600"/>
              </a:spcBef>
              <a:spcAft>
                <a:spcPts val="0"/>
              </a:spcAft>
              <a:buNone/>
            </a:pPr>
            <a:endParaRPr sz="1600">
              <a:solidFill>
                <a:srgbClr val="FFFFFF"/>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xfrm>
            <a:off x="1194450" y="384375"/>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600"/>
              </a:spcAft>
              <a:buNone/>
            </a:pPr>
            <a:r>
              <a:rPr lang="en"/>
              <a:t>Raspberry Pi 3 </a:t>
            </a:r>
            <a:endParaRPr/>
          </a:p>
        </p:txBody>
      </p:sp>
      <p:sp>
        <p:nvSpPr>
          <p:cNvPr id="232" name="Google Shape;232;p32"/>
          <p:cNvSpPr txBox="1">
            <a:spLocks noGrp="1"/>
          </p:cNvSpPr>
          <p:nvPr>
            <p:ph type="body" idx="1"/>
          </p:nvPr>
        </p:nvSpPr>
        <p:spPr>
          <a:xfrm>
            <a:off x="612175" y="1378450"/>
            <a:ext cx="7038900" cy="3671400"/>
          </a:xfrm>
          <a:prstGeom prst="rect">
            <a:avLst/>
          </a:prstGeom>
        </p:spPr>
        <p:txBody>
          <a:bodyPr spcFirstLastPara="1" wrap="square" lIns="91425" tIns="91425" rIns="91425" bIns="91425" anchor="t" anchorCtr="0">
            <a:normAutofit lnSpcReduction="10000"/>
          </a:bodyPr>
          <a:lstStyle/>
          <a:p>
            <a:pPr marL="457200" lvl="0" indent="-311150" algn="l" rtl="0">
              <a:lnSpc>
                <a:spcPct val="115000"/>
              </a:lnSpc>
              <a:spcBef>
                <a:spcPts val="0"/>
              </a:spcBef>
              <a:spcAft>
                <a:spcPts val="0"/>
              </a:spcAft>
              <a:buSzPts val="1300"/>
              <a:buChar char="●"/>
            </a:pPr>
            <a:r>
              <a:rPr lang="en"/>
              <a:t>The Raspberry Pi 3 Model B is the earliest model of the third-generation Raspberry Pi. It replaced the Raspberry Pi 2 Model B in February 2016. See also the Raspberry Pi 3 Model B+, the latest product in the Raspberry Pi 3 range.</a:t>
            </a:r>
            <a:endParaRPr/>
          </a:p>
          <a:p>
            <a:pPr marL="457200" lvl="0" indent="-311150" algn="l" rtl="0">
              <a:lnSpc>
                <a:spcPct val="115000"/>
              </a:lnSpc>
              <a:spcBef>
                <a:spcPts val="0"/>
              </a:spcBef>
              <a:spcAft>
                <a:spcPts val="0"/>
              </a:spcAft>
              <a:buSzPts val="1300"/>
              <a:buChar char="●"/>
            </a:pPr>
            <a:r>
              <a:rPr lang="en"/>
              <a:t>Quad Core 1.2GHz Broadcom BCM2837 64bit CPU</a:t>
            </a:r>
            <a:endParaRPr/>
          </a:p>
          <a:p>
            <a:pPr marL="457200" lvl="0" indent="-311150" algn="l" rtl="0">
              <a:lnSpc>
                <a:spcPct val="115000"/>
              </a:lnSpc>
              <a:spcBef>
                <a:spcPts val="0"/>
              </a:spcBef>
              <a:spcAft>
                <a:spcPts val="0"/>
              </a:spcAft>
              <a:buSzPts val="1300"/>
              <a:buChar char="●"/>
            </a:pPr>
            <a:r>
              <a:rPr lang="en"/>
              <a:t>1GB RAM</a:t>
            </a:r>
            <a:endParaRPr/>
          </a:p>
          <a:p>
            <a:pPr marL="457200" lvl="0" indent="-311150" algn="l" rtl="0">
              <a:lnSpc>
                <a:spcPct val="115000"/>
              </a:lnSpc>
              <a:spcBef>
                <a:spcPts val="0"/>
              </a:spcBef>
              <a:spcAft>
                <a:spcPts val="0"/>
              </a:spcAft>
              <a:buSzPts val="1300"/>
              <a:buChar char="●"/>
            </a:pPr>
            <a:r>
              <a:rPr lang="en"/>
              <a:t>BCM43438 wireless LAN and Bluetooth Low Energy (BLE) on board</a:t>
            </a:r>
            <a:endParaRPr/>
          </a:p>
          <a:p>
            <a:pPr marL="457200" lvl="0" indent="-311150" algn="l" rtl="0">
              <a:lnSpc>
                <a:spcPct val="115000"/>
              </a:lnSpc>
              <a:spcBef>
                <a:spcPts val="0"/>
              </a:spcBef>
              <a:spcAft>
                <a:spcPts val="0"/>
              </a:spcAft>
              <a:buSzPts val="1300"/>
              <a:buChar char="●"/>
            </a:pPr>
            <a:r>
              <a:rPr lang="en"/>
              <a:t>100 Base Ethernet</a:t>
            </a:r>
            <a:endParaRPr/>
          </a:p>
          <a:p>
            <a:pPr marL="457200" lvl="0" indent="-311150" algn="l" rtl="0">
              <a:lnSpc>
                <a:spcPct val="115000"/>
              </a:lnSpc>
              <a:spcBef>
                <a:spcPts val="0"/>
              </a:spcBef>
              <a:spcAft>
                <a:spcPts val="0"/>
              </a:spcAft>
              <a:buSzPts val="1300"/>
              <a:buChar char="●"/>
            </a:pPr>
            <a:r>
              <a:rPr lang="en"/>
              <a:t>40-pin extended GPIO</a:t>
            </a:r>
            <a:endParaRPr/>
          </a:p>
          <a:p>
            <a:pPr marL="457200" lvl="0" indent="-311150" algn="l" rtl="0">
              <a:lnSpc>
                <a:spcPct val="115000"/>
              </a:lnSpc>
              <a:spcBef>
                <a:spcPts val="0"/>
              </a:spcBef>
              <a:spcAft>
                <a:spcPts val="0"/>
              </a:spcAft>
              <a:buSzPts val="1300"/>
              <a:buChar char="●"/>
            </a:pPr>
            <a:r>
              <a:rPr lang="en"/>
              <a:t>4 USB 2 ports</a:t>
            </a:r>
            <a:endParaRPr/>
          </a:p>
          <a:p>
            <a:pPr marL="457200" lvl="0" indent="-311150" algn="l" rtl="0">
              <a:lnSpc>
                <a:spcPct val="115000"/>
              </a:lnSpc>
              <a:spcBef>
                <a:spcPts val="0"/>
              </a:spcBef>
              <a:spcAft>
                <a:spcPts val="0"/>
              </a:spcAft>
              <a:buSzPts val="1300"/>
              <a:buChar char="●"/>
            </a:pPr>
            <a:r>
              <a:rPr lang="en"/>
              <a:t>4 Pole stereo output and composite video port</a:t>
            </a:r>
            <a:endParaRPr/>
          </a:p>
          <a:p>
            <a:pPr marL="457200" lvl="0" indent="-311150" algn="l" rtl="0">
              <a:lnSpc>
                <a:spcPct val="115000"/>
              </a:lnSpc>
              <a:spcBef>
                <a:spcPts val="0"/>
              </a:spcBef>
              <a:spcAft>
                <a:spcPts val="0"/>
              </a:spcAft>
              <a:buSzPts val="1300"/>
              <a:buChar char="●"/>
            </a:pPr>
            <a:r>
              <a:rPr lang="en"/>
              <a:t>Full size HDMI</a:t>
            </a:r>
            <a:endParaRPr/>
          </a:p>
          <a:p>
            <a:pPr marL="457200" lvl="0" indent="-311150" algn="l" rtl="0">
              <a:lnSpc>
                <a:spcPct val="115000"/>
              </a:lnSpc>
              <a:spcBef>
                <a:spcPts val="0"/>
              </a:spcBef>
              <a:spcAft>
                <a:spcPts val="0"/>
              </a:spcAft>
              <a:buSzPts val="1300"/>
              <a:buChar char="●"/>
            </a:pPr>
            <a:r>
              <a:rPr lang="en"/>
              <a:t>CSI camera port for connecting a Raspberry Pi camera</a:t>
            </a:r>
            <a:endParaRPr/>
          </a:p>
          <a:p>
            <a:pPr marL="457200" lvl="0" indent="-311150" algn="l" rtl="0">
              <a:lnSpc>
                <a:spcPct val="115000"/>
              </a:lnSpc>
              <a:spcBef>
                <a:spcPts val="0"/>
              </a:spcBef>
              <a:spcAft>
                <a:spcPts val="0"/>
              </a:spcAft>
              <a:buSzPts val="1300"/>
              <a:buChar char="●"/>
            </a:pPr>
            <a:r>
              <a:rPr lang="en"/>
              <a:t>DSI display port for connecting a Raspberry Pi touchscreen display</a:t>
            </a:r>
            <a:endParaRPr/>
          </a:p>
          <a:p>
            <a:pPr marL="457200" lvl="0" indent="-311150" algn="l" rtl="0">
              <a:lnSpc>
                <a:spcPct val="115000"/>
              </a:lnSpc>
              <a:spcBef>
                <a:spcPts val="0"/>
              </a:spcBef>
              <a:spcAft>
                <a:spcPts val="0"/>
              </a:spcAft>
              <a:buSzPts val="1300"/>
              <a:buChar char="●"/>
            </a:pPr>
            <a:r>
              <a:rPr lang="en"/>
              <a:t>Micro SD port for loading your operating system and storing data</a:t>
            </a:r>
            <a:endParaRPr/>
          </a:p>
          <a:p>
            <a:pPr marL="457200" lvl="0" indent="-311150" algn="l" rtl="0">
              <a:lnSpc>
                <a:spcPct val="115000"/>
              </a:lnSpc>
              <a:spcBef>
                <a:spcPts val="0"/>
              </a:spcBef>
              <a:spcAft>
                <a:spcPts val="0"/>
              </a:spcAft>
              <a:buSzPts val="1300"/>
              <a:buChar char="●"/>
            </a:pPr>
            <a:r>
              <a:rPr lang="en"/>
              <a:t>Upgraded switched Micro USB power source up to 2.5A</a:t>
            </a:r>
            <a:endParaRPr/>
          </a:p>
          <a:p>
            <a:pPr marL="457200" lvl="0" indent="0" algn="l" rtl="0">
              <a:lnSpc>
                <a:spcPct val="115000"/>
              </a:lnSpc>
              <a:spcBef>
                <a:spcPts val="1200"/>
              </a:spcBef>
              <a:spcAft>
                <a:spcPts val="1200"/>
              </a:spcAft>
              <a:buNone/>
            </a:pPr>
            <a:endParaRPr sz="1100"/>
          </a:p>
        </p:txBody>
      </p:sp>
      <p:pic>
        <p:nvPicPr>
          <p:cNvPr id="233" name="Google Shape;233;p32"/>
          <p:cNvPicPr preferRelativeResize="0"/>
          <p:nvPr/>
        </p:nvPicPr>
        <p:blipFill rotWithShape="1">
          <a:blip r:embed="rId3">
            <a:alphaModFix/>
          </a:blip>
          <a:srcRect l="11120" t="15305" r="10674" b="14192"/>
          <a:stretch/>
        </p:blipFill>
        <p:spPr>
          <a:xfrm rot="5400000">
            <a:off x="6034600" y="2474924"/>
            <a:ext cx="3071699" cy="20781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3"/>
          <p:cNvSpPr txBox="1">
            <a:spLocks noGrp="1"/>
          </p:cNvSpPr>
          <p:nvPr>
            <p:ph type="title"/>
          </p:nvPr>
        </p:nvSpPr>
        <p:spPr>
          <a:xfrm>
            <a:off x="1297500" y="393750"/>
            <a:ext cx="7038900" cy="521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2500"/>
              <a:t>Temperature Sensor</a:t>
            </a:r>
            <a:endParaRPr sz="2500"/>
          </a:p>
        </p:txBody>
      </p:sp>
      <p:sp>
        <p:nvSpPr>
          <p:cNvPr id="239" name="Google Shape;239;p33" descr="A temperature sensor is an electronic device that measures the temperature of its environment and converts the input data into electronic data to record, monitor, or signal temperature changes."/>
          <p:cNvSpPr txBox="1"/>
          <p:nvPr/>
        </p:nvSpPr>
        <p:spPr>
          <a:xfrm>
            <a:off x="466950" y="1278000"/>
            <a:ext cx="8210100" cy="3486900"/>
          </a:xfrm>
          <a:prstGeom prst="rect">
            <a:avLst/>
          </a:prstGeom>
          <a:noFill/>
          <a:ln>
            <a:noFill/>
          </a:ln>
        </p:spPr>
        <p:txBody>
          <a:bodyPr spcFirstLastPara="1" wrap="square" lIns="91425" tIns="91425" rIns="91425" bIns="91425" anchor="t" anchorCtr="0">
            <a:noAutofit/>
          </a:bodyPr>
          <a:lstStyle/>
          <a:p>
            <a:pPr marL="914400" lvl="0" indent="0" algn="l" rtl="0">
              <a:spcBef>
                <a:spcPts val="0"/>
              </a:spcBef>
              <a:spcAft>
                <a:spcPts val="0"/>
              </a:spcAft>
              <a:buNone/>
            </a:pPr>
            <a:endParaRPr sz="1200">
              <a:solidFill>
                <a:srgbClr val="202124"/>
              </a:solidFill>
              <a:highlight>
                <a:srgbClr val="FFFFFF"/>
              </a:highlight>
            </a:endParaRPr>
          </a:p>
          <a:p>
            <a:pPr marL="457200" lvl="0" indent="-317500" algn="l" rtl="0">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A temperature sensor is an electronic device that measures the temperature of its environment and converts the input data into electronic data to records, monitor, or signal temperature changes. </a:t>
            </a:r>
            <a:endParaRPr>
              <a:solidFill>
                <a:srgbClr val="FFFFFF"/>
              </a:solidFill>
              <a:latin typeface="Montserrat"/>
              <a:ea typeface="Montserrat"/>
              <a:cs typeface="Montserrat"/>
              <a:sym typeface="Montserrat"/>
            </a:endParaRPr>
          </a:p>
          <a:p>
            <a:pPr marL="457200" lvl="0" indent="0" algn="l" rtl="0">
              <a:spcBef>
                <a:spcPts val="0"/>
              </a:spcBef>
              <a:spcAft>
                <a:spcPts val="0"/>
              </a:spcAft>
              <a:buNone/>
            </a:pPr>
            <a:endParaRPr>
              <a:solidFill>
                <a:srgbClr val="FFFFFF"/>
              </a:solidFill>
              <a:latin typeface="Montserrat"/>
              <a:ea typeface="Montserrat"/>
              <a:cs typeface="Montserrat"/>
              <a:sym typeface="Montserrat"/>
            </a:endParaRPr>
          </a:p>
          <a:p>
            <a:pPr marL="1371600" lvl="0" indent="-317500" algn="l" rtl="0">
              <a:lnSpc>
                <a:spcPct val="115000"/>
              </a:lnSpc>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Low voltage operation (2.7 V to 5.5 V) </a:t>
            </a:r>
            <a:endParaRPr>
              <a:solidFill>
                <a:srgbClr val="FFFFFF"/>
              </a:solidFill>
              <a:latin typeface="Montserrat"/>
              <a:ea typeface="Montserrat"/>
              <a:cs typeface="Montserrat"/>
              <a:sym typeface="Montserrat"/>
            </a:endParaRPr>
          </a:p>
          <a:p>
            <a:pPr marL="1371600" lvl="0" indent="-317500" algn="l" rtl="0">
              <a:lnSpc>
                <a:spcPct val="115000"/>
              </a:lnSpc>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Calibrated directly in °C </a:t>
            </a:r>
            <a:endParaRPr>
              <a:solidFill>
                <a:srgbClr val="FFFFFF"/>
              </a:solidFill>
              <a:latin typeface="Montserrat"/>
              <a:ea typeface="Montserrat"/>
              <a:cs typeface="Montserrat"/>
              <a:sym typeface="Montserrat"/>
            </a:endParaRPr>
          </a:p>
          <a:p>
            <a:pPr marL="1371600" lvl="0" indent="-317500" algn="l" rtl="0">
              <a:lnSpc>
                <a:spcPct val="115000"/>
              </a:lnSpc>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 ±2°C accuracy over temperature (typ) </a:t>
            </a:r>
            <a:endParaRPr>
              <a:solidFill>
                <a:srgbClr val="FFFFFF"/>
              </a:solidFill>
              <a:latin typeface="Montserrat"/>
              <a:ea typeface="Montserrat"/>
              <a:cs typeface="Montserrat"/>
              <a:sym typeface="Montserrat"/>
            </a:endParaRPr>
          </a:p>
          <a:p>
            <a:pPr marL="1371600" lvl="0" indent="-317500" algn="l" rtl="0">
              <a:lnSpc>
                <a:spcPct val="115000"/>
              </a:lnSpc>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Stable with large capacitive loads </a:t>
            </a:r>
            <a:endParaRPr>
              <a:solidFill>
                <a:srgbClr val="FFFFFF"/>
              </a:solidFill>
              <a:latin typeface="Montserrat"/>
              <a:ea typeface="Montserrat"/>
              <a:cs typeface="Montserrat"/>
              <a:sym typeface="Montserrat"/>
            </a:endParaRPr>
          </a:p>
          <a:p>
            <a:pPr marL="1371600" lvl="0" indent="-317500" algn="l" rtl="0">
              <a:lnSpc>
                <a:spcPct val="115000"/>
              </a:lnSpc>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Specified −40°C to +125°C, operation to +150°C </a:t>
            </a:r>
            <a:endParaRPr>
              <a:solidFill>
                <a:srgbClr val="FFFFFF"/>
              </a:solidFill>
              <a:latin typeface="Montserrat"/>
              <a:ea typeface="Montserrat"/>
              <a:cs typeface="Montserrat"/>
              <a:sym typeface="Montserrat"/>
            </a:endParaRPr>
          </a:p>
          <a:p>
            <a:pPr marL="1371600" lvl="0" indent="-317500" algn="l" rtl="0">
              <a:lnSpc>
                <a:spcPct val="115000"/>
              </a:lnSpc>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Less than 50 µA quiescent current </a:t>
            </a:r>
            <a:endParaRPr>
              <a:solidFill>
                <a:srgbClr val="FFFFFF"/>
              </a:solidFill>
              <a:latin typeface="Montserrat"/>
              <a:ea typeface="Montserrat"/>
              <a:cs typeface="Montserrat"/>
              <a:sym typeface="Montserrat"/>
            </a:endParaRPr>
          </a:p>
          <a:p>
            <a:pPr marL="1371600" lvl="0" indent="-317500" algn="l" rtl="0">
              <a:lnSpc>
                <a:spcPct val="115000"/>
              </a:lnSpc>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Shutdown current 0.5 µA max </a:t>
            </a:r>
            <a:endParaRPr>
              <a:solidFill>
                <a:srgbClr val="FFFFFF"/>
              </a:solidFill>
              <a:latin typeface="Montserrat"/>
              <a:ea typeface="Montserrat"/>
              <a:cs typeface="Montserrat"/>
              <a:sym typeface="Montserrat"/>
            </a:endParaRPr>
          </a:p>
          <a:p>
            <a:pPr marL="1371600" lvl="0" indent="-317500" algn="l" rtl="0">
              <a:lnSpc>
                <a:spcPct val="115000"/>
              </a:lnSpc>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Low self-heating </a:t>
            </a:r>
            <a:endParaRPr>
              <a:solidFill>
                <a:srgbClr val="FFFFFF"/>
              </a:solidFill>
              <a:latin typeface="Montserrat"/>
              <a:ea typeface="Montserrat"/>
              <a:cs typeface="Montserrat"/>
              <a:sym typeface="Montserrat"/>
            </a:endParaRPr>
          </a:p>
          <a:p>
            <a:pPr marL="0" lvl="0" indent="0" algn="l" rtl="0">
              <a:spcBef>
                <a:spcPts val="0"/>
              </a:spcBef>
              <a:spcAft>
                <a:spcPts val="0"/>
              </a:spcAft>
              <a:buNone/>
            </a:pPr>
            <a:endParaRPr>
              <a:solidFill>
                <a:srgbClr val="FFFFFF"/>
              </a:solidFill>
              <a:latin typeface="Montserrat"/>
              <a:ea typeface="Montserrat"/>
              <a:cs typeface="Montserrat"/>
              <a:sym typeface="Montserrat"/>
            </a:endParaRPr>
          </a:p>
        </p:txBody>
      </p:sp>
      <p:pic>
        <p:nvPicPr>
          <p:cNvPr id="240" name="Google Shape;240;p33"/>
          <p:cNvPicPr preferRelativeResize="0"/>
          <p:nvPr/>
        </p:nvPicPr>
        <p:blipFill>
          <a:blip r:embed="rId3">
            <a:alphaModFix/>
          </a:blip>
          <a:stretch>
            <a:fillRect/>
          </a:stretch>
        </p:blipFill>
        <p:spPr>
          <a:xfrm>
            <a:off x="6216375" y="2256202"/>
            <a:ext cx="1962250" cy="212465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1325</Words>
  <Application>Microsoft Macintosh PowerPoint</Application>
  <PresentationFormat>On-screen Show (16:9)</PresentationFormat>
  <Paragraphs>203</Paragraphs>
  <Slides>26</Slides>
  <Notes>26</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26</vt:i4>
      </vt:variant>
    </vt:vector>
  </HeadingPairs>
  <TitlesOfParts>
    <vt:vector size="33" baseType="lpstr">
      <vt:lpstr>Merriweather</vt:lpstr>
      <vt:lpstr>Arial</vt:lpstr>
      <vt:lpstr>Times New Roman</vt:lpstr>
      <vt:lpstr>Montserrat</vt:lpstr>
      <vt:lpstr>Lato</vt:lpstr>
      <vt:lpstr>Simple Light</vt:lpstr>
      <vt:lpstr>Focus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Raspberry Pi 3 </vt:lpstr>
      <vt:lpstr>Temperature Sensor</vt:lpstr>
      <vt:lpstr>Camera Sensor</vt:lpstr>
      <vt:lpstr> Servo Motor </vt:lpstr>
      <vt:lpstr>Sound Sensor </vt:lpstr>
      <vt:lpstr>UV Light For Disinfection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DEPARTMENT OF COMPUTER ENGINEERING </dc:title>
  <cp:lastModifiedBy>Aakash Sukre</cp:lastModifiedBy>
  <cp:revision>2</cp:revision>
  <dcterms:modified xsi:type="dcterms:W3CDTF">2024-03-11T12:24:18Z</dcterms:modified>
</cp:coreProperties>
</file>